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3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4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rawings/drawing1.xml" ContentType="application/vnd.openxmlformats-officedocument.drawingml.chartshape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  <p:sldMasterId id="2147483666" r:id="rId2"/>
    <p:sldMasterId id="2147483669" r:id="rId3"/>
    <p:sldMasterId id="2147483672" r:id="rId4"/>
    <p:sldMasterId id="2147483675" r:id="rId5"/>
  </p:sldMasterIdLst>
  <p:notesMasterIdLst>
    <p:notesMasterId r:id="rId84"/>
  </p:notesMasterIdLst>
  <p:sldIdLst>
    <p:sldId id="261" r:id="rId6"/>
    <p:sldId id="303" r:id="rId7"/>
    <p:sldId id="263" r:id="rId8"/>
    <p:sldId id="300" r:id="rId9"/>
    <p:sldId id="296" r:id="rId10"/>
    <p:sldId id="298" r:id="rId11"/>
    <p:sldId id="299" r:id="rId12"/>
    <p:sldId id="302" r:id="rId13"/>
    <p:sldId id="301" r:id="rId14"/>
    <p:sldId id="313" r:id="rId15"/>
    <p:sldId id="305" r:id="rId16"/>
    <p:sldId id="306" r:id="rId17"/>
    <p:sldId id="307" r:id="rId18"/>
    <p:sldId id="308" r:id="rId19"/>
    <p:sldId id="309" r:id="rId20"/>
    <p:sldId id="310" r:id="rId21"/>
    <p:sldId id="311" r:id="rId22"/>
    <p:sldId id="312" r:id="rId23"/>
    <p:sldId id="315" r:id="rId24"/>
    <p:sldId id="316" r:id="rId25"/>
    <p:sldId id="317" r:id="rId26"/>
    <p:sldId id="318" r:id="rId27"/>
    <p:sldId id="319" r:id="rId28"/>
    <p:sldId id="320" r:id="rId29"/>
    <p:sldId id="321" r:id="rId30"/>
    <p:sldId id="322" r:id="rId31"/>
    <p:sldId id="323" r:id="rId32"/>
    <p:sldId id="324" r:id="rId33"/>
    <p:sldId id="325" r:id="rId34"/>
    <p:sldId id="326" r:id="rId35"/>
    <p:sldId id="327" r:id="rId36"/>
    <p:sldId id="328" r:id="rId37"/>
    <p:sldId id="329" r:id="rId38"/>
    <p:sldId id="330" r:id="rId39"/>
    <p:sldId id="331" r:id="rId40"/>
    <p:sldId id="332" r:id="rId41"/>
    <p:sldId id="333" r:id="rId42"/>
    <p:sldId id="334" r:id="rId43"/>
    <p:sldId id="335" r:id="rId44"/>
    <p:sldId id="336" r:id="rId45"/>
    <p:sldId id="337" r:id="rId46"/>
    <p:sldId id="338" r:id="rId47"/>
    <p:sldId id="339" r:id="rId48"/>
    <p:sldId id="340" r:id="rId49"/>
    <p:sldId id="341" r:id="rId50"/>
    <p:sldId id="342" r:id="rId51"/>
    <p:sldId id="343" r:id="rId52"/>
    <p:sldId id="344" r:id="rId53"/>
    <p:sldId id="345" r:id="rId54"/>
    <p:sldId id="346" r:id="rId55"/>
    <p:sldId id="347" r:id="rId56"/>
    <p:sldId id="348" r:id="rId57"/>
    <p:sldId id="349" r:id="rId58"/>
    <p:sldId id="350" r:id="rId59"/>
    <p:sldId id="351" r:id="rId60"/>
    <p:sldId id="352" r:id="rId61"/>
    <p:sldId id="373" r:id="rId62"/>
    <p:sldId id="354" r:id="rId63"/>
    <p:sldId id="374" r:id="rId64"/>
    <p:sldId id="355" r:id="rId65"/>
    <p:sldId id="375" r:id="rId66"/>
    <p:sldId id="356" r:id="rId67"/>
    <p:sldId id="357" r:id="rId68"/>
    <p:sldId id="358" r:id="rId69"/>
    <p:sldId id="359" r:id="rId70"/>
    <p:sldId id="360" r:id="rId71"/>
    <p:sldId id="361" r:id="rId72"/>
    <p:sldId id="362" r:id="rId73"/>
    <p:sldId id="363" r:id="rId74"/>
    <p:sldId id="364" r:id="rId75"/>
    <p:sldId id="365" r:id="rId76"/>
    <p:sldId id="366" r:id="rId77"/>
    <p:sldId id="368" r:id="rId78"/>
    <p:sldId id="369" r:id="rId79"/>
    <p:sldId id="370" r:id="rId80"/>
    <p:sldId id="371" r:id="rId81"/>
    <p:sldId id="372" r:id="rId82"/>
    <p:sldId id="376" r:id="rId83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95959"/>
    <a:srgbClr val="826300"/>
    <a:srgbClr val="00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Estilo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B344D84-9AFB-497E-A393-DC336BA19D2E}" styleName="Estilo medio 3 - Énfasis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353" autoAdjust="0"/>
    <p:restoredTop sz="96433" autoAdjust="0"/>
  </p:normalViewPr>
  <p:slideViewPr>
    <p:cSldViewPr>
      <p:cViewPr varScale="1">
        <p:scale>
          <a:sx n="78" d="100"/>
          <a:sy n="78" d="100"/>
        </p:scale>
        <p:origin x="90" y="134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2652" y="1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notesMaster" Target="notesMasters/notesMaster1.xml"/><Relationship Id="rId16" Type="http://schemas.openxmlformats.org/officeDocument/2006/relationships/slide" Target="slides/slide11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5" Type="http://schemas.openxmlformats.org/officeDocument/2006/relationships/slideMaster" Target="slideMasters/slideMaster5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77" Type="http://schemas.openxmlformats.org/officeDocument/2006/relationships/slide" Target="slides/slide72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80" Type="http://schemas.openxmlformats.org/officeDocument/2006/relationships/slide" Target="slides/slide75.xml"/><Relationship Id="rId85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83" Type="http://schemas.openxmlformats.org/officeDocument/2006/relationships/slide" Target="slides/slide78.xml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slide" Target="slides/slide76.xml"/><Relationship Id="rId86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theme" Target="theme/theme1.xml"/><Relationship Id="rId61" Type="http://schemas.openxmlformats.org/officeDocument/2006/relationships/slide" Target="slides/slide56.xml"/><Relationship Id="rId82" Type="http://schemas.openxmlformats.org/officeDocument/2006/relationships/slide" Target="slides/slide7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C409-5\Desktop\TSCO\Medidas%20TSCO\BODE_TSCO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C409-5\Desktop\TSCO\Medidas%20TSCO\BODE_TSCO.xlsx" TargetMode="Externa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chartUserShapes" Target="../drawings/drawing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err="1"/>
              <a:t>Mezclador</a:t>
            </a:r>
            <a:r>
              <a:rPr lang="en-US" dirty="0"/>
              <a:t> ADL5350 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ES"/>
        </a:p>
      </c:txPr>
    </c:title>
    <c:autoTitleDeleted val="0"/>
    <c:plotArea>
      <c:layout>
        <c:manualLayout>
          <c:layoutTarget val="inner"/>
          <c:xMode val="edge"/>
          <c:yMode val="edge"/>
          <c:x val="0.12207473116515785"/>
          <c:y val="0.14871226444659594"/>
          <c:w val="0.83289190835433879"/>
          <c:h val="0.69302345897447881"/>
        </c:manualLayout>
      </c:layout>
      <c:scatterChart>
        <c:scatterStyle val="smoothMarker"/>
        <c:varyColors val="0"/>
        <c:ser>
          <c:idx val="0"/>
          <c:order val="0"/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Hoja1!$A$32:$A$44</c:f>
              <c:numCache>
                <c:formatCode>General</c:formatCode>
                <c:ptCount val="13"/>
                <c:pt idx="1">
                  <c:v>500</c:v>
                </c:pt>
                <c:pt idx="2">
                  <c:v>750</c:v>
                </c:pt>
                <c:pt idx="3">
                  <c:v>1000</c:v>
                </c:pt>
                <c:pt idx="4">
                  <c:v>1250</c:v>
                </c:pt>
                <c:pt idx="5">
                  <c:v>1500</c:v>
                </c:pt>
                <c:pt idx="6">
                  <c:v>1750</c:v>
                </c:pt>
                <c:pt idx="7">
                  <c:v>2000</c:v>
                </c:pt>
                <c:pt idx="8">
                  <c:v>2250</c:v>
                </c:pt>
                <c:pt idx="9">
                  <c:v>2500</c:v>
                </c:pt>
                <c:pt idx="10">
                  <c:v>2750</c:v>
                </c:pt>
                <c:pt idx="11">
                  <c:v>3000</c:v>
                </c:pt>
                <c:pt idx="12">
                  <c:v>3250</c:v>
                </c:pt>
              </c:numCache>
            </c:numRef>
          </c:xVal>
          <c:yVal>
            <c:numRef>
              <c:f>Hoja1!$C$32:$C$44</c:f>
              <c:numCache>
                <c:formatCode>General</c:formatCode>
                <c:ptCount val="13"/>
                <c:pt idx="1">
                  <c:v>25.14</c:v>
                </c:pt>
                <c:pt idx="2">
                  <c:v>23.16</c:v>
                </c:pt>
                <c:pt idx="3">
                  <c:v>15.7</c:v>
                </c:pt>
                <c:pt idx="4">
                  <c:v>14</c:v>
                </c:pt>
                <c:pt idx="5">
                  <c:v>12.6</c:v>
                </c:pt>
                <c:pt idx="6">
                  <c:v>10.67</c:v>
                </c:pt>
                <c:pt idx="7">
                  <c:v>9.82</c:v>
                </c:pt>
                <c:pt idx="8">
                  <c:v>9.1999999999999993</c:v>
                </c:pt>
                <c:pt idx="9">
                  <c:v>10.09</c:v>
                </c:pt>
                <c:pt idx="10">
                  <c:v>11.61</c:v>
                </c:pt>
                <c:pt idx="11">
                  <c:v>12.43</c:v>
                </c:pt>
                <c:pt idx="12">
                  <c:v>14.39</c:v>
                </c:pt>
              </c:numCache>
            </c:numRef>
          </c:y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556D-447D-8029-E9D7E29AB53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470467424"/>
        <c:axId val="1470461984"/>
      </c:scatterChart>
      <c:valAx>
        <c:axId val="147046742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Frecuencia</a:t>
                </a:r>
                <a:r>
                  <a:rPr lang="en-US" baseline="0"/>
                  <a:t> (MHz)</a:t>
                </a:r>
                <a:endParaRPr lang="en-US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E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1470461984"/>
        <c:crosses val="autoZero"/>
        <c:crossBetween val="midCat"/>
      </c:valAx>
      <c:valAx>
        <c:axId val="14704619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500" dirty="0" err="1"/>
                  <a:t>Pérdidas</a:t>
                </a:r>
                <a:r>
                  <a:rPr lang="en-US" sz="1500" dirty="0"/>
                  <a:t> de </a:t>
                </a:r>
                <a:r>
                  <a:rPr lang="en-US" sz="1500" dirty="0" err="1"/>
                  <a:t>Conversión</a:t>
                </a:r>
                <a:r>
                  <a:rPr lang="en-US" sz="1500" dirty="0"/>
                  <a:t> (dB)</a:t>
                </a:r>
              </a:p>
            </c:rich>
          </c:tx>
          <c:layout>
            <c:manualLayout>
              <c:xMode val="edge"/>
              <c:yMode val="edge"/>
              <c:x val="2.153354650942171E-2"/>
              <c:y val="0.11393491554550539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E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147046742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Filtro</a:t>
            </a:r>
            <a:r>
              <a:rPr lang="en-US" baseline="0"/>
              <a:t> Paso Bajo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ES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Hoja1!$A$2:$A$24</c:f>
              <c:numCache>
                <c:formatCode>General</c:formatCode>
                <c:ptCount val="23"/>
                <c:pt idx="0">
                  <c:v>50</c:v>
                </c:pt>
                <c:pt idx="1">
                  <c:v>100</c:v>
                </c:pt>
                <c:pt idx="2">
                  <c:v>150</c:v>
                </c:pt>
                <c:pt idx="3">
                  <c:v>200</c:v>
                </c:pt>
                <c:pt idx="4">
                  <c:v>250</c:v>
                </c:pt>
                <c:pt idx="5">
                  <c:v>300</c:v>
                </c:pt>
                <c:pt idx="6">
                  <c:v>350</c:v>
                </c:pt>
                <c:pt idx="7">
                  <c:v>400</c:v>
                </c:pt>
                <c:pt idx="8">
                  <c:v>450</c:v>
                </c:pt>
                <c:pt idx="9">
                  <c:v>500</c:v>
                </c:pt>
                <c:pt idx="10">
                  <c:v>550</c:v>
                </c:pt>
                <c:pt idx="11">
                  <c:v>600</c:v>
                </c:pt>
                <c:pt idx="12">
                  <c:v>650</c:v>
                </c:pt>
                <c:pt idx="13">
                  <c:v>700</c:v>
                </c:pt>
                <c:pt idx="14">
                  <c:v>750</c:v>
                </c:pt>
                <c:pt idx="15">
                  <c:v>800</c:v>
                </c:pt>
                <c:pt idx="16">
                  <c:v>850</c:v>
                </c:pt>
                <c:pt idx="17">
                  <c:v>900</c:v>
                </c:pt>
                <c:pt idx="18">
                  <c:v>950</c:v>
                </c:pt>
                <c:pt idx="19">
                  <c:v>1000</c:v>
                </c:pt>
                <c:pt idx="20">
                  <c:v>1500</c:v>
                </c:pt>
                <c:pt idx="21">
                  <c:v>2000</c:v>
                </c:pt>
                <c:pt idx="22">
                  <c:v>3000</c:v>
                </c:pt>
              </c:numCache>
            </c:numRef>
          </c:xVal>
          <c:yVal>
            <c:numRef>
              <c:f>Hoja1!$E$2:$E$24</c:f>
              <c:numCache>
                <c:formatCode>General</c:formatCode>
                <c:ptCount val="23"/>
                <c:pt idx="0">
                  <c:v>8.3660258263949103</c:v>
                </c:pt>
                <c:pt idx="1">
                  <c:v>8.3660258263949103</c:v>
                </c:pt>
                <c:pt idx="2">
                  <c:v>8.2994669594163604</c:v>
                </c:pt>
                <c:pt idx="3">
                  <c:v>8.2994669594163604</c:v>
                </c:pt>
                <c:pt idx="4">
                  <c:v>8.028010815630882</c:v>
                </c:pt>
                <c:pt idx="5">
                  <c:v>7.6403408514973679</c:v>
                </c:pt>
                <c:pt idx="6">
                  <c:v>7.158696940009075</c:v>
                </c:pt>
                <c:pt idx="7">
                  <c:v>6.3612666992552311</c:v>
                </c:pt>
                <c:pt idx="8">
                  <c:v>5.4831569852735962</c:v>
                </c:pt>
                <c:pt idx="9">
                  <c:v>4.6089784275654786</c:v>
                </c:pt>
                <c:pt idx="10">
                  <c:v>3.4052343078991476</c:v>
                </c:pt>
                <c:pt idx="11">
                  <c:v>2.4114786241169979</c:v>
                </c:pt>
                <c:pt idx="12">
                  <c:v>1.2891597845383691</c:v>
                </c:pt>
                <c:pt idx="13">
                  <c:v>0</c:v>
                </c:pt>
                <c:pt idx="14">
                  <c:v>-1.1103465569966273</c:v>
                </c:pt>
                <c:pt idx="15">
                  <c:v>-2.3837281543841731</c:v>
                </c:pt>
                <c:pt idx="16">
                  <c:v>-3.349821745875273</c:v>
                </c:pt>
                <c:pt idx="17">
                  <c:v>-3.8764005203222562</c:v>
                </c:pt>
                <c:pt idx="18">
                  <c:v>-4.4369749923271282</c:v>
                </c:pt>
                <c:pt idx="19">
                  <c:v>-5.6799331273040163</c:v>
                </c:pt>
                <c:pt idx="20">
                  <c:v>-14.89454989793388</c:v>
                </c:pt>
                <c:pt idx="21">
                  <c:v>-19.412324446295809</c:v>
                </c:pt>
                <c:pt idx="22">
                  <c:v>-28.404328067663798</c:v>
                </c:pt>
              </c:numCache>
            </c:numRef>
          </c:y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5CA8-4F7A-8A0C-89ACDBDF6BB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470473952"/>
        <c:axId val="1470464160"/>
      </c:scatterChart>
      <c:valAx>
        <c:axId val="1470473952"/>
        <c:scaling>
          <c:logBase val="10"/>
          <c:orientation val="minMax"/>
          <c:max val="5000"/>
          <c:min val="50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Frecuencia (kHz)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E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1470464160"/>
        <c:crossesAt val="-45"/>
        <c:crossBetween val="midCat"/>
      </c:valAx>
      <c:valAx>
        <c:axId val="14704641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5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500"/>
                  <a:t>V (dB)</a:t>
                </a:r>
              </a:p>
            </c:rich>
          </c:tx>
          <c:layout>
            <c:manualLayout>
              <c:xMode val="edge"/>
              <c:yMode val="edge"/>
              <c:x val="1.7142857142857144E-2"/>
              <c:y val="0.40254697212424123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5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E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5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1470473952"/>
        <c:crossesAt val="50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0.5918</cdr:x>
      <cdr:y>0.09283</cdr:y>
    </cdr:from>
    <cdr:to>
      <cdr:x>0.797</cdr:x>
      <cdr:y>0.18537</cdr:y>
    </cdr:to>
    <cdr:sp macro="" textlink="">
      <cdr:nvSpPr>
        <cdr:cNvPr id="2" name="CuadroTexto 1"/>
        <cdr:cNvSpPr txBox="1"/>
      </cdr:nvSpPr>
      <cdr:spPr>
        <a:xfrm xmlns:a="http://schemas.openxmlformats.org/drawingml/2006/main">
          <a:off x="3945819" y="305505"/>
          <a:ext cx="1368152" cy="304533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es-ES" dirty="0"/>
            <a:t>450 kHz (-3 dB)</a:t>
          </a:r>
          <a:endParaRPr lang="en-US" sz="1100" dirty="0"/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75197023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370294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759425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832558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176334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386090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38174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r>
              <a:rPr lang="es-ES" dirty="0" smtClean="0"/>
              <a:t>Phi=0:</a:t>
            </a:r>
          </a:p>
          <a:p>
            <a:r>
              <a:rPr lang="es-ES" dirty="0" smtClean="0"/>
              <a:t>0,7GHz:4,7 </a:t>
            </a:r>
            <a:r>
              <a:rPr lang="es-ES" dirty="0" err="1" smtClean="0"/>
              <a:t>dBi</a:t>
            </a:r>
            <a:r>
              <a:rPr lang="es-ES" dirty="0" smtClean="0"/>
              <a:t>, 70º</a:t>
            </a:r>
          </a:p>
          <a:p>
            <a:r>
              <a:rPr lang="es-ES" dirty="0" smtClean="0"/>
              <a:t>1,3GHz:7,3dBi, 60º</a:t>
            </a:r>
          </a:p>
          <a:p>
            <a:r>
              <a:rPr lang="es-ES" dirty="0" smtClean="0"/>
              <a:t>2,7GHz:7,7 </a:t>
            </a:r>
            <a:r>
              <a:rPr lang="es-ES" dirty="0" err="1" smtClean="0"/>
              <a:t>dBi</a:t>
            </a:r>
            <a:r>
              <a:rPr lang="es-ES" dirty="0" smtClean="0"/>
              <a:t>, 76º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084016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r>
              <a:rPr lang="es-ES" dirty="0"/>
              <a:t>Phi=90:</a:t>
            </a:r>
          </a:p>
          <a:p>
            <a:r>
              <a:rPr lang="es-ES" dirty="0"/>
              <a:t>0,7GHz:4,7 dBi, 130º</a:t>
            </a:r>
          </a:p>
          <a:p>
            <a:r>
              <a:rPr lang="es-ES" dirty="0"/>
              <a:t>1,3GHz:7,3dBi, 80º</a:t>
            </a:r>
          </a:p>
          <a:p>
            <a:r>
              <a:rPr lang="es-ES" dirty="0"/>
              <a:t>2,7GHz:7,7 dBi, 44º</a:t>
            </a:r>
          </a:p>
        </p:txBody>
      </p:sp>
    </p:spTree>
    <p:extLst>
      <p:ext uri="{BB962C8B-B14F-4D97-AF65-F5344CB8AC3E}">
        <p14:creationId xmlns:p14="http://schemas.microsoft.com/office/powerpoint/2010/main" val="18689993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478744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80713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245653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535305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0904136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7460519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88249152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7764059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2703528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8390154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6553153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6364187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3724114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50239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9593668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7892022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34807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284944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653148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28281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886469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0472239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r>
              <a:rPr lang="es-ES" sz="14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Con este tipo de sistemas pueden implementarse muchos sistemas de seguridad, e incluso mejorar los ya existentes. Uno de los nuevos sistemas de seguridad que funciona gracias a la tecnología radar es el “</a:t>
            </a:r>
            <a:r>
              <a:rPr lang="es-ES" sz="14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Control de Aviso por Colisión</a:t>
            </a:r>
            <a:r>
              <a:rPr lang="es-ES" sz="14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”. El radar irá calculando la distancia con el vehículo que le precede, y teniendo en cuenta la velocidad de nuestro vehículo, calcula la distancia de seguridad adecuada.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09000653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46330431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813864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4653946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5969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r>
              <a:rPr lang="es-ES" dirty="0"/>
              <a:t>Principalmente distinguimos 3 tipos de proveedores: los que nos proporcionan los transceptores radar, los vendedores de componentes de RF y los que nos fabricaran las antenas que diseñamos. Son proveedores que sirven a multitud de empresas con unos volúmenes altísimos por lo que nuestro poder de negociación con ellos es nulo.</a:t>
            </a:r>
          </a:p>
          <a:p>
            <a:r>
              <a:rPr lang="es-ES" dirty="0"/>
              <a:t>La posibilidad de una integración hacia delante de estos proveedores es prácticamente inexistente, ya que nuestra aplicación es un sector muy especifico. No tiene sentido que una empresa como </a:t>
            </a:r>
            <a:r>
              <a:rPr lang="es-ES" dirty="0" err="1"/>
              <a:t>MiniCircuits</a:t>
            </a:r>
            <a:r>
              <a:rPr lang="es-ES" dirty="0"/>
              <a:t> se ponga a diseñar herramientas de diagnóstico médico, se sale completamente de su línea de negocio.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140217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r>
              <a:rPr lang="es-ES" sz="14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El Presupuesto de la Consejería de Sanidad y del Servicio Cántabro de Salud </a:t>
            </a:r>
            <a:r>
              <a:rPr lang="es-ES" sz="14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crece un 3,6% respecto al 2017</a:t>
            </a:r>
            <a:r>
              <a:rPr lang="es-ES" sz="14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hasta llegar a los </a:t>
            </a:r>
            <a:r>
              <a:rPr lang="es-ES" sz="14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854,6 millones de euros</a:t>
            </a:r>
            <a:r>
              <a:rPr lang="es-ES" sz="14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si bien las inversiones en el SCS experimentan una subida del 74%, alcanzando los 31,8 millones, 13,5% más que el año pasado.</a:t>
            </a:r>
          </a:p>
          <a:p>
            <a:r>
              <a:rPr lang="es-ES" sz="14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Estas inversiones irán dirigidas, entre otros ámbitos, a la </a:t>
            </a:r>
            <a:r>
              <a:rPr lang="es-ES" sz="14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remodelación de varios consultorios y centros de salud</a:t>
            </a:r>
            <a:r>
              <a:rPr lang="es-ES" sz="14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a la ejecución del de Santoña, así como a obras, nuevas infraestructuras y dotaciones tecnológicas en los hospitales de Valdecilla, Sierrallana, Laredo y El Tres Mares de Reinosa.</a:t>
            </a:r>
          </a:p>
          <a:p>
            <a:r>
              <a:rPr lang="es-ES" dirty="0"/>
              <a:t>Poder de negociación con los clientes: para centros de salud español sería bajo, ya que al ser sanidad pública el convertirse en un cliente es un </a:t>
            </a:r>
            <a:r>
              <a:rPr lang="es-ES" dirty="0" err="1"/>
              <a:t>dificil</a:t>
            </a:r>
            <a:r>
              <a:rPr lang="es-ES" dirty="0"/>
              <a:t> y son cosas que salen a concurso.</a:t>
            </a:r>
          </a:p>
          <a:p>
            <a:r>
              <a:rPr lang="es-ES" dirty="0"/>
              <a:t>Podemos intentar vender nuestro producto a organizaciones médicas y humanitarias que operen en países con pocos medios sanitarios que encaja con el target de nuestro producto. Al estar ofreciendo una solución nueva y ventajosa podríamos tener algo de poder de negociación.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778855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s-ES" dirty="0">
                <a:solidFill>
                  <a:schemeClr val="tx1"/>
                </a:solidFill>
              </a:rPr>
              <a:t>Resonancia </a:t>
            </a:r>
            <a:r>
              <a:rPr lang="es-ES" dirty="0" err="1">
                <a:solidFill>
                  <a:schemeClr val="tx1"/>
                </a:solidFill>
              </a:rPr>
              <a:t>Magnetica</a:t>
            </a:r>
            <a:r>
              <a:rPr lang="es-ES" dirty="0">
                <a:solidFill>
                  <a:schemeClr val="tx1"/>
                </a:solidFill>
              </a:rPr>
              <a:t>: la mas usada y versátil pues proporciona las imágenes mas precisas. Se trata de un producto que engloba todas las funciones ofrecidas por nuestra solución pero tiene los inconvenientes de alto precio (en torno a 1.4 millones de dólares mas mantenimiento)y requiere instalaciones especiales de gran tamaño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lang="es-ES" dirty="0">
              <a:solidFill>
                <a:schemeClr val="tx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s-ES" dirty="0">
                <a:solidFill>
                  <a:schemeClr val="tx1"/>
                </a:solidFill>
              </a:rPr>
              <a:t>Tomografía computarizada : permite diagnósticos menos detallados que la resonancia con menor precio (decenas de miles de euros) y con tamaño más reducido. Es un producto con mas potencial de sustituir al nuestro dada su mayor similitud. Gran desventaja: Ionizante, cáncer.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lang="es-ES" dirty="0">
              <a:solidFill>
                <a:schemeClr val="tx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s-ES" dirty="0">
                <a:solidFill>
                  <a:schemeClr val="tx1"/>
                </a:solidFill>
              </a:rPr>
              <a:t>Rayos X: como el TAC pero en 2D, mas parecido aún a nuestro producto. Su precio es de miles de euros y presenta la desventaja de radiación ionizante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lang="es-ES" dirty="0">
              <a:solidFill>
                <a:schemeClr val="tx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s-ES" dirty="0">
                <a:solidFill>
                  <a:schemeClr val="tx1"/>
                </a:solidFill>
              </a:rPr>
              <a:t>Ultrasonidos: ofrece diagnostico similar a nuestro producto a bajo precio y portátil. Tiene la desventaja de que requiere contacto físico y cooperación del paciente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lang="es-ES" dirty="0">
              <a:solidFill>
                <a:schemeClr val="tx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s-ES" dirty="0">
                <a:solidFill>
                  <a:schemeClr val="tx1"/>
                </a:solidFill>
              </a:rPr>
              <a:t>https://lbnmedical.com/how-much-does-a-ct-scanner-cost-2017/</a:t>
            </a:r>
          </a:p>
          <a:p>
            <a:r>
              <a:rPr lang="es-ES" dirty="0"/>
              <a:t>Wikipedia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47318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r>
              <a:rPr lang="es-ES" dirty="0"/>
              <a:t>Para adaptar impedancias: ~100 Ohmios, a 50 el slot es mínimo, a más de 100 la </a:t>
            </a:r>
            <a:r>
              <a:rPr lang="es-ES" dirty="0" err="1"/>
              <a:t>microstrip</a:t>
            </a:r>
            <a:r>
              <a:rPr lang="es-ES" dirty="0"/>
              <a:t> es mínima</a:t>
            </a:r>
          </a:p>
        </p:txBody>
      </p:sp>
    </p:spTree>
    <p:extLst>
      <p:ext uri="{BB962C8B-B14F-4D97-AF65-F5344CB8AC3E}">
        <p14:creationId xmlns:p14="http://schemas.microsoft.com/office/powerpoint/2010/main" val="25318246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r>
              <a:rPr lang="es-ES" sz="14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Dado que las reflexiones individuales de cada transición se suman en fase o contrafase según la frecuencia y la longitud de la sección de slot line, se ha hecho un barrido con varias longitudes para obtener más información. El s11 individual estará aproximadamente 6 dB por debajo de la envolvente de la familia de curvas por lo que consideramos que es un buen valor. </a:t>
            </a:r>
          </a:p>
          <a:p>
            <a:r>
              <a:rPr lang="es-ES" sz="1400" b="0" i="0" u="none" strike="noStrike" cap="none" dirty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S21</a:t>
            </a:r>
            <a:r>
              <a:rPr lang="es-ES" sz="1400" b="0" i="0" u="none" strike="noStrike" cap="none" baseline="0" dirty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 limitado por </a:t>
            </a:r>
            <a:r>
              <a:rPr lang="es-ES" sz="14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la transición </a:t>
            </a:r>
            <a:r>
              <a:rPr lang="es-ES" sz="1400" b="0" i="0" u="none" strike="noStrike" cap="none" baseline="0" dirty="0" err="1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microstrip</a:t>
            </a:r>
            <a:r>
              <a:rPr lang="es-ES" sz="14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-slot.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256649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300061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963541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144559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2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2.jpe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2.jpe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2.jpe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2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pic>
        <p:nvPicPr>
          <p:cNvPr id="9" name="Picture 3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793"/>
          <a:stretch>
            <a:fillRect/>
          </a:stretch>
        </p:blipFill>
        <p:spPr bwMode="auto">
          <a:xfrm>
            <a:off x="4286250" y="0"/>
            <a:ext cx="4362450" cy="142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23" descr="http://www.upm.es/canalUPM/archivo/imagenes/logos/color/escupm01_new.jp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404664"/>
            <a:ext cx="1020763" cy="833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3" descr="logoetsit copia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479326"/>
            <a:ext cx="2324100" cy="933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16 Subtítulo"/>
          <p:cNvSpPr txBox="1">
            <a:spLocks/>
          </p:cNvSpPr>
          <p:nvPr userDrawn="1"/>
        </p:nvSpPr>
        <p:spPr bwMode="auto">
          <a:xfrm>
            <a:off x="2915816" y="404664"/>
            <a:ext cx="3240360" cy="13681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18288" bIns="45720" numCol="1" anchor="t" anchorCtr="0" compatLnSpc="1">
            <a:prstTxWarp prst="textNoShape">
              <a:avLst/>
            </a:prstTxWarp>
          </a:bodyPr>
          <a:lstStyle>
            <a:lvl1pPr marL="0" marR="4572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 2" pitchFamily="18" charset="2"/>
              <a:buNone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itchFamily="18" charset="2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 2" pitchFamily="18" charset="2"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65000"/>
              <a:buFont typeface="Wingdings 2" pitchFamily="18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itchFamily="18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None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None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ct val="20000"/>
              </a:spcBef>
              <a:buClr>
                <a:schemeClr val="tx2"/>
              </a:buClr>
              <a:buNone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None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TSCO 2017-18</a:t>
            </a:r>
          </a:p>
        </p:txBody>
      </p:sp>
      <p:pic>
        <p:nvPicPr>
          <p:cNvPr id="16" name="Picture 15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900613"/>
            <a:ext cx="7715250" cy="242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 Box 17"/>
          <p:cNvSpPr txBox="1">
            <a:spLocks noChangeArrowheads="1"/>
          </p:cNvSpPr>
          <p:nvPr userDrawn="1"/>
        </p:nvSpPr>
        <p:spPr bwMode="auto">
          <a:xfrm>
            <a:off x="0" y="4937023"/>
            <a:ext cx="6737350" cy="2064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tIns="10800" bIns="1080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s-ES" sz="1200" b="1" noProof="0" dirty="0">
                <a:solidFill>
                  <a:schemeClr val="bg1"/>
                </a:solidFill>
              </a:rPr>
              <a:t>TSCO </a:t>
            </a:r>
            <a:r>
              <a:rPr lang="es-ES" sz="1200" b="1" baseline="0" noProof="0" dirty="0">
                <a:solidFill>
                  <a:schemeClr val="bg1"/>
                </a:solidFill>
              </a:rPr>
              <a:t>– Master Universitario en Ingeniería de Telecomunicación</a:t>
            </a:r>
            <a:endParaRPr lang="es-ES" sz="1200" b="1" noProof="0" dirty="0">
              <a:solidFill>
                <a:schemeClr val="bg1"/>
              </a:solidFill>
            </a:endParaRPr>
          </a:p>
        </p:txBody>
      </p:sp>
      <p:sp>
        <p:nvSpPr>
          <p:cNvPr id="20" name="19 Forma libre"/>
          <p:cNvSpPr>
            <a:spLocks/>
          </p:cNvSpPr>
          <p:nvPr userDrawn="1"/>
        </p:nvSpPr>
        <p:spPr bwMode="auto">
          <a:xfrm>
            <a:off x="-9525" y="0"/>
            <a:ext cx="9163050" cy="42862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03D4A8"/>
              </a:gs>
              <a:gs pos="25000">
                <a:srgbClr val="21D6E0"/>
              </a:gs>
              <a:gs pos="75000">
                <a:srgbClr val="0087E6"/>
              </a:gs>
              <a:gs pos="100000">
                <a:srgbClr val="005CBF"/>
              </a:gs>
            </a:gsLst>
            <a:lin ang="5400000" scaled="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21" name="Shape 12"/>
          <p:cNvSpPr txBox="1">
            <a:spLocks noGrp="1"/>
          </p:cNvSpPr>
          <p:nvPr>
            <p:ph type="sldNum" idx="4"/>
          </p:nvPr>
        </p:nvSpPr>
        <p:spPr>
          <a:xfrm>
            <a:off x="0" y="4948014"/>
            <a:ext cx="548700" cy="19548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s-ES" smtClean="0"/>
              <a:pPr/>
              <a:t>‹Nº›</a:t>
            </a:fld>
            <a:endParaRPr lang="es-ES"/>
          </a:p>
        </p:txBody>
      </p:sp>
      <p:pic>
        <p:nvPicPr>
          <p:cNvPr id="24" name="Picture 8" descr="Imagen relacionada"/>
          <p:cNvPicPr>
            <a:picLocks noChangeAspect="1" noChangeArrowheads="1"/>
          </p:cNvPicPr>
          <p:nvPr userDrawn="1"/>
        </p:nvPicPr>
        <p:blipFill>
          <a:blip r:embed="rId6"/>
          <a:srcRect/>
          <a:stretch>
            <a:fillRect/>
          </a:stretch>
        </p:blipFill>
        <p:spPr bwMode="auto">
          <a:xfrm>
            <a:off x="107504" y="1491630"/>
            <a:ext cx="2853143" cy="2225452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123478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 sz="1200">
                <a:solidFill>
                  <a:schemeClr val="tx1"/>
                </a:solidFill>
              </a:defRPr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s-ES" smtClean="0"/>
              <a:pPr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037111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pic>
        <p:nvPicPr>
          <p:cNvPr id="9" name="Picture 3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793"/>
          <a:stretch>
            <a:fillRect/>
          </a:stretch>
        </p:blipFill>
        <p:spPr bwMode="auto">
          <a:xfrm>
            <a:off x="4286250" y="0"/>
            <a:ext cx="4362450" cy="142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23" descr="http://www.upm.es/canalUPM/archivo/imagenes/logos/color/escupm01_new.jp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404664"/>
            <a:ext cx="1020763" cy="833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3" descr="logoetsit copia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479326"/>
            <a:ext cx="2324100" cy="933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16 Subtítulo"/>
          <p:cNvSpPr txBox="1">
            <a:spLocks/>
          </p:cNvSpPr>
          <p:nvPr userDrawn="1"/>
        </p:nvSpPr>
        <p:spPr bwMode="auto">
          <a:xfrm>
            <a:off x="2915816" y="404664"/>
            <a:ext cx="3240360" cy="13681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18288" bIns="45720" numCol="1" anchor="t" anchorCtr="0" compatLnSpc="1">
            <a:prstTxWarp prst="textNoShape">
              <a:avLst/>
            </a:prstTxWarp>
          </a:bodyPr>
          <a:lstStyle>
            <a:lvl1pPr marL="0" marR="4572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 2" pitchFamily="18" charset="2"/>
              <a:buNone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itchFamily="18" charset="2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 2" pitchFamily="18" charset="2"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65000"/>
              <a:buFont typeface="Wingdings 2" pitchFamily="18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itchFamily="18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None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None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ct val="20000"/>
              </a:spcBef>
              <a:buClr>
                <a:schemeClr val="tx2"/>
              </a:buClr>
              <a:buNone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None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>
                <a:solidFill>
                  <a:srgbClr val="000000"/>
                </a:solidFill>
              </a:rPr>
              <a:t>TSCO 2017-18</a:t>
            </a:r>
          </a:p>
          <a:p>
            <a:r>
              <a:rPr lang="es-ES" i="1" dirty="0">
                <a:solidFill>
                  <a:srgbClr val="000000"/>
                </a:solidFill>
              </a:rPr>
              <a:t>3ª presentación</a:t>
            </a:r>
          </a:p>
        </p:txBody>
      </p:sp>
      <p:pic>
        <p:nvPicPr>
          <p:cNvPr id="16" name="Picture 15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900613"/>
            <a:ext cx="7715250" cy="242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 Box 17"/>
          <p:cNvSpPr txBox="1">
            <a:spLocks noChangeArrowheads="1"/>
          </p:cNvSpPr>
          <p:nvPr userDrawn="1"/>
        </p:nvSpPr>
        <p:spPr bwMode="auto">
          <a:xfrm>
            <a:off x="0" y="4937023"/>
            <a:ext cx="6737350" cy="2064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tIns="10800" bIns="1080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s-ES" sz="1200" b="1" dirty="0">
                <a:solidFill>
                  <a:srgbClr val="FFFFFF"/>
                </a:solidFill>
              </a:rPr>
              <a:t>TSCO – Master Universitario en Ingeniería de Telecomunicación</a:t>
            </a:r>
          </a:p>
        </p:txBody>
      </p:sp>
      <p:sp>
        <p:nvSpPr>
          <p:cNvPr id="20" name="19 Forma libre"/>
          <p:cNvSpPr>
            <a:spLocks/>
          </p:cNvSpPr>
          <p:nvPr userDrawn="1"/>
        </p:nvSpPr>
        <p:spPr bwMode="auto">
          <a:xfrm>
            <a:off x="-9525" y="0"/>
            <a:ext cx="9163050" cy="42862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03D4A8"/>
              </a:gs>
              <a:gs pos="25000">
                <a:srgbClr val="21D6E0"/>
              </a:gs>
              <a:gs pos="75000">
                <a:srgbClr val="0087E6"/>
              </a:gs>
              <a:gs pos="100000">
                <a:srgbClr val="005CBF"/>
              </a:gs>
            </a:gsLst>
            <a:lin ang="5400000" scaled="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21" name="Shape 12"/>
          <p:cNvSpPr txBox="1">
            <a:spLocks noGrp="1"/>
          </p:cNvSpPr>
          <p:nvPr>
            <p:ph type="sldNum" idx="4"/>
          </p:nvPr>
        </p:nvSpPr>
        <p:spPr>
          <a:xfrm>
            <a:off x="0" y="4948014"/>
            <a:ext cx="548700" cy="19548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s-ES" smtClean="0">
                <a:solidFill>
                  <a:srgbClr val="FFFFFF"/>
                </a:solidFill>
              </a:rPr>
              <a:pPr/>
              <a:t>‹Nº›</a:t>
            </a:fld>
            <a:endParaRPr lang="es-ES">
              <a:solidFill>
                <a:srgbClr val="FFFFFF"/>
              </a:solidFill>
            </a:endParaRPr>
          </a:p>
        </p:txBody>
      </p:sp>
      <p:pic>
        <p:nvPicPr>
          <p:cNvPr id="24" name="Picture 8" descr="Imagen relacionada"/>
          <p:cNvPicPr>
            <a:picLocks noChangeAspect="1" noChangeArrowheads="1"/>
          </p:cNvPicPr>
          <p:nvPr userDrawn="1"/>
        </p:nvPicPr>
        <p:blipFill>
          <a:blip r:embed="rId6"/>
          <a:srcRect/>
          <a:stretch>
            <a:fillRect/>
          </a:stretch>
        </p:blipFill>
        <p:spPr bwMode="auto">
          <a:xfrm>
            <a:off x="107504" y="1491630"/>
            <a:ext cx="2853143" cy="222545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7817918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123478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 sz="1200">
                <a:solidFill>
                  <a:schemeClr val="tx1"/>
                </a:solidFill>
              </a:defRPr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s-ES" smtClean="0"/>
              <a:pPr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078360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899592" y="123478"/>
            <a:ext cx="6552728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595300" y="474990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 sz="1200">
                <a:solidFill>
                  <a:schemeClr val="tx1"/>
                </a:solidFill>
              </a:defRPr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s-ES" smtClean="0"/>
              <a:pPr/>
              <a:t>‹Nº›</a:t>
            </a:fld>
            <a:endParaRPr lang="es-E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41909" y="1600200"/>
            <a:ext cx="6686550" cy="2833217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342900">
              <a:buClrTx/>
            </a:pPr>
            <a:endParaRPr lang="en-US" sz="1350" kern="1200" dirty="0"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342900">
              <a:buClrTx/>
            </a:pPr>
            <a:endParaRPr lang="en-US" sz="1350" kern="1200" dirty="0"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63C70C-A65C-475D-A93B-855FEDE4DFB4}" type="slidenum">
              <a:rPr lang="en-US" smtClean="0">
                <a:solidFill>
                  <a:srgbClr val="FFFFFF"/>
                </a:solidFill>
              </a:rPr>
              <a:pPr/>
              <a:t>‹Nº›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Shape 17"/>
          <p:cNvSpPr txBox="1">
            <a:spLocks noGrp="1"/>
          </p:cNvSpPr>
          <p:nvPr>
            <p:ph type="title"/>
          </p:nvPr>
        </p:nvSpPr>
        <p:spPr>
          <a:xfrm>
            <a:off x="899592" y="123478"/>
            <a:ext cx="6552728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  <p:sp>
        <p:nvSpPr>
          <p:cNvPr id="8" name="Shape 19"/>
          <p:cNvSpPr txBox="1">
            <a:spLocks/>
          </p:cNvSpPr>
          <p:nvPr userDrawn="1"/>
        </p:nvSpPr>
        <p:spPr>
          <a:xfrm>
            <a:off x="8595300" y="474990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1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s-ES" smtClean="0"/>
              <a:pPr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007203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 preserve="1">
  <p:cSld name="1_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899592" y="123478"/>
            <a:ext cx="6552728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595300" y="474990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 sz="1200">
                <a:solidFill>
                  <a:schemeClr val="tx1"/>
                </a:solidFill>
              </a:defRPr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s-ES" smtClean="0"/>
              <a:pPr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073703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pic>
        <p:nvPicPr>
          <p:cNvPr id="9" name="Picture 3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793"/>
          <a:stretch>
            <a:fillRect/>
          </a:stretch>
        </p:blipFill>
        <p:spPr bwMode="auto">
          <a:xfrm>
            <a:off x="4286250" y="0"/>
            <a:ext cx="4362450" cy="142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23" descr="http://www.upm.es/canalUPM/archivo/imagenes/logos/color/escupm01_new.jp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404664"/>
            <a:ext cx="1020763" cy="833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3" descr="logoetsit copia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479326"/>
            <a:ext cx="2324100" cy="933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16 Subtítulo"/>
          <p:cNvSpPr txBox="1">
            <a:spLocks/>
          </p:cNvSpPr>
          <p:nvPr userDrawn="1"/>
        </p:nvSpPr>
        <p:spPr bwMode="auto">
          <a:xfrm>
            <a:off x="2915816" y="404664"/>
            <a:ext cx="3240360" cy="13681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18288" bIns="45720" numCol="1" anchor="t" anchorCtr="0" compatLnSpc="1">
            <a:prstTxWarp prst="textNoShape">
              <a:avLst/>
            </a:prstTxWarp>
          </a:bodyPr>
          <a:lstStyle>
            <a:lvl1pPr marL="0" marR="4572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 2" pitchFamily="18" charset="2"/>
              <a:buNone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itchFamily="18" charset="2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 2" pitchFamily="18" charset="2"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65000"/>
              <a:buFont typeface="Wingdings 2" pitchFamily="18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itchFamily="18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None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None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ct val="20000"/>
              </a:spcBef>
              <a:buClr>
                <a:schemeClr val="tx2"/>
              </a:buClr>
              <a:buNone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None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>
                <a:solidFill>
                  <a:srgbClr val="000000"/>
                </a:solidFill>
              </a:rPr>
              <a:t>TSCO 2017-18</a:t>
            </a:r>
          </a:p>
          <a:p>
            <a:r>
              <a:rPr lang="es-ES" i="1" dirty="0">
                <a:solidFill>
                  <a:srgbClr val="000000"/>
                </a:solidFill>
              </a:rPr>
              <a:t>3ª presentación</a:t>
            </a:r>
          </a:p>
        </p:txBody>
      </p:sp>
      <p:pic>
        <p:nvPicPr>
          <p:cNvPr id="16" name="Picture 15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900613"/>
            <a:ext cx="7715250" cy="242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 Box 17"/>
          <p:cNvSpPr txBox="1">
            <a:spLocks noChangeArrowheads="1"/>
          </p:cNvSpPr>
          <p:nvPr userDrawn="1"/>
        </p:nvSpPr>
        <p:spPr bwMode="auto">
          <a:xfrm>
            <a:off x="0" y="4937023"/>
            <a:ext cx="6737350" cy="2064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tIns="10800" bIns="1080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s-ES" sz="1200" b="1" dirty="0">
                <a:solidFill>
                  <a:srgbClr val="FFFFFF"/>
                </a:solidFill>
              </a:rPr>
              <a:t>TSCO – Master Universitario en Ingeniería de Telecomunicación</a:t>
            </a:r>
          </a:p>
        </p:txBody>
      </p:sp>
      <p:sp>
        <p:nvSpPr>
          <p:cNvPr id="20" name="19 Forma libre"/>
          <p:cNvSpPr>
            <a:spLocks/>
          </p:cNvSpPr>
          <p:nvPr userDrawn="1"/>
        </p:nvSpPr>
        <p:spPr bwMode="auto">
          <a:xfrm>
            <a:off x="-9525" y="0"/>
            <a:ext cx="9163050" cy="42862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03D4A8"/>
              </a:gs>
              <a:gs pos="25000">
                <a:srgbClr val="21D6E0"/>
              </a:gs>
              <a:gs pos="75000">
                <a:srgbClr val="0087E6"/>
              </a:gs>
              <a:gs pos="100000">
                <a:srgbClr val="005CBF"/>
              </a:gs>
            </a:gsLst>
            <a:lin ang="5400000" scaled="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21" name="Shape 12"/>
          <p:cNvSpPr txBox="1">
            <a:spLocks noGrp="1"/>
          </p:cNvSpPr>
          <p:nvPr>
            <p:ph type="sldNum" idx="4"/>
          </p:nvPr>
        </p:nvSpPr>
        <p:spPr>
          <a:xfrm>
            <a:off x="0" y="4948014"/>
            <a:ext cx="548700" cy="19548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s-ES" smtClean="0">
                <a:solidFill>
                  <a:srgbClr val="FFFFFF"/>
                </a:solidFill>
              </a:rPr>
              <a:pPr/>
              <a:t>‹Nº›</a:t>
            </a:fld>
            <a:endParaRPr lang="es-ES">
              <a:solidFill>
                <a:srgbClr val="FFFFFF"/>
              </a:solidFill>
            </a:endParaRPr>
          </a:p>
        </p:txBody>
      </p:sp>
      <p:pic>
        <p:nvPicPr>
          <p:cNvPr id="24" name="Picture 8" descr="Imagen relacionada"/>
          <p:cNvPicPr>
            <a:picLocks noChangeAspect="1" noChangeArrowheads="1"/>
          </p:cNvPicPr>
          <p:nvPr userDrawn="1"/>
        </p:nvPicPr>
        <p:blipFill>
          <a:blip r:embed="rId6"/>
          <a:srcRect/>
          <a:stretch>
            <a:fillRect/>
          </a:stretch>
        </p:blipFill>
        <p:spPr bwMode="auto">
          <a:xfrm>
            <a:off x="107504" y="1491630"/>
            <a:ext cx="2853143" cy="222545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2113038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123478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 sz="1200">
                <a:solidFill>
                  <a:schemeClr val="tx1"/>
                </a:solidFill>
              </a:defRPr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s-ES" smtClean="0"/>
              <a:pPr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933993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pic>
        <p:nvPicPr>
          <p:cNvPr id="9" name="Picture 3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793"/>
          <a:stretch>
            <a:fillRect/>
          </a:stretch>
        </p:blipFill>
        <p:spPr bwMode="auto">
          <a:xfrm>
            <a:off x="4286250" y="0"/>
            <a:ext cx="4362450" cy="142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23" descr="http://www.upm.es/canalUPM/archivo/imagenes/logos/color/escupm01_new.jp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404664"/>
            <a:ext cx="1020763" cy="833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3" descr="logoetsit copia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479326"/>
            <a:ext cx="2324100" cy="933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16 Subtítulo"/>
          <p:cNvSpPr txBox="1">
            <a:spLocks/>
          </p:cNvSpPr>
          <p:nvPr userDrawn="1"/>
        </p:nvSpPr>
        <p:spPr bwMode="auto">
          <a:xfrm>
            <a:off x="2915816" y="404664"/>
            <a:ext cx="3240360" cy="13681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18288" bIns="45720" numCol="1" anchor="t" anchorCtr="0" compatLnSpc="1">
            <a:prstTxWarp prst="textNoShape">
              <a:avLst/>
            </a:prstTxWarp>
          </a:bodyPr>
          <a:lstStyle>
            <a:lvl1pPr marL="0" marR="4572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 2" pitchFamily="18" charset="2"/>
              <a:buNone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itchFamily="18" charset="2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 2" pitchFamily="18" charset="2"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65000"/>
              <a:buFont typeface="Wingdings 2" pitchFamily="18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itchFamily="18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None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None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ct val="20000"/>
              </a:spcBef>
              <a:buClr>
                <a:schemeClr val="tx2"/>
              </a:buClr>
              <a:buNone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None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>
                <a:solidFill>
                  <a:srgbClr val="000000"/>
                </a:solidFill>
              </a:rPr>
              <a:t>TSCO 2017-18</a:t>
            </a:r>
          </a:p>
        </p:txBody>
      </p:sp>
      <p:pic>
        <p:nvPicPr>
          <p:cNvPr id="16" name="Picture 15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900613"/>
            <a:ext cx="7715250" cy="242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 Box 17"/>
          <p:cNvSpPr txBox="1">
            <a:spLocks noChangeArrowheads="1"/>
          </p:cNvSpPr>
          <p:nvPr userDrawn="1"/>
        </p:nvSpPr>
        <p:spPr bwMode="auto">
          <a:xfrm>
            <a:off x="0" y="4937023"/>
            <a:ext cx="6737350" cy="2064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tIns="10800" bIns="1080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s-ES" sz="1200" b="1" dirty="0">
                <a:solidFill>
                  <a:srgbClr val="FFFFFF"/>
                </a:solidFill>
              </a:rPr>
              <a:t>TSCO – Master Universitario en Ingeniería de Telecomunicación</a:t>
            </a:r>
          </a:p>
        </p:txBody>
      </p:sp>
      <p:sp>
        <p:nvSpPr>
          <p:cNvPr id="20" name="19 Forma libre"/>
          <p:cNvSpPr>
            <a:spLocks/>
          </p:cNvSpPr>
          <p:nvPr userDrawn="1"/>
        </p:nvSpPr>
        <p:spPr bwMode="auto">
          <a:xfrm>
            <a:off x="-9525" y="0"/>
            <a:ext cx="9163050" cy="42862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03D4A8"/>
              </a:gs>
              <a:gs pos="25000">
                <a:srgbClr val="21D6E0"/>
              </a:gs>
              <a:gs pos="75000">
                <a:srgbClr val="0087E6"/>
              </a:gs>
              <a:gs pos="100000">
                <a:srgbClr val="005CBF"/>
              </a:gs>
            </a:gsLst>
            <a:lin ang="5400000" scaled="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21" name="Shape 12"/>
          <p:cNvSpPr txBox="1">
            <a:spLocks noGrp="1"/>
          </p:cNvSpPr>
          <p:nvPr>
            <p:ph type="sldNum" idx="4"/>
          </p:nvPr>
        </p:nvSpPr>
        <p:spPr>
          <a:xfrm>
            <a:off x="0" y="4948014"/>
            <a:ext cx="548700" cy="19548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s-ES" smtClean="0">
                <a:solidFill>
                  <a:srgbClr val="FFFFFF"/>
                </a:solidFill>
              </a:rPr>
              <a:pPr/>
              <a:t>‹Nº›</a:t>
            </a:fld>
            <a:endParaRPr lang="es-ES">
              <a:solidFill>
                <a:srgbClr val="FFFFFF"/>
              </a:solidFill>
            </a:endParaRPr>
          </a:p>
        </p:txBody>
      </p:sp>
      <p:pic>
        <p:nvPicPr>
          <p:cNvPr id="24" name="Picture 8" descr="Imagen relacionada"/>
          <p:cNvPicPr>
            <a:picLocks noChangeAspect="1" noChangeArrowheads="1"/>
          </p:cNvPicPr>
          <p:nvPr userDrawn="1"/>
        </p:nvPicPr>
        <p:blipFill>
          <a:blip r:embed="rId6"/>
          <a:srcRect/>
          <a:stretch>
            <a:fillRect/>
          </a:stretch>
        </p:blipFill>
        <p:spPr bwMode="auto">
          <a:xfrm>
            <a:off x="107504" y="1491630"/>
            <a:ext cx="2853143" cy="222545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1984943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123478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 sz="1200">
                <a:solidFill>
                  <a:schemeClr val="tx1"/>
                </a:solidFill>
              </a:defRPr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s-ES" smtClean="0"/>
              <a:pPr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561050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pic>
        <p:nvPicPr>
          <p:cNvPr id="9" name="Picture 3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793"/>
          <a:stretch>
            <a:fillRect/>
          </a:stretch>
        </p:blipFill>
        <p:spPr bwMode="auto">
          <a:xfrm>
            <a:off x="4286250" y="0"/>
            <a:ext cx="4362450" cy="142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23" descr="http://www.upm.es/canalUPM/archivo/imagenes/logos/color/escupm01_new.jp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404664"/>
            <a:ext cx="1020763" cy="833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3" descr="logoetsit copia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479326"/>
            <a:ext cx="2324100" cy="933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16 Subtítulo"/>
          <p:cNvSpPr txBox="1">
            <a:spLocks/>
          </p:cNvSpPr>
          <p:nvPr userDrawn="1"/>
        </p:nvSpPr>
        <p:spPr bwMode="auto">
          <a:xfrm>
            <a:off x="2915816" y="404664"/>
            <a:ext cx="3240360" cy="13681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18288" bIns="45720" numCol="1" anchor="t" anchorCtr="0" compatLnSpc="1">
            <a:prstTxWarp prst="textNoShape">
              <a:avLst/>
            </a:prstTxWarp>
          </a:bodyPr>
          <a:lstStyle>
            <a:lvl1pPr marL="0" marR="4572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 2" pitchFamily="18" charset="2"/>
              <a:buNone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itchFamily="18" charset="2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 2" pitchFamily="18" charset="2"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65000"/>
              <a:buFont typeface="Wingdings 2" pitchFamily="18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itchFamily="18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None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None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ct val="20000"/>
              </a:spcBef>
              <a:buClr>
                <a:schemeClr val="tx2"/>
              </a:buClr>
              <a:buNone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None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>
                <a:solidFill>
                  <a:srgbClr val="000000"/>
                </a:solidFill>
              </a:rPr>
              <a:t>TSCO 2017-18</a:t>
            </a:r>
          </a:p>
          <a:p>
            <a:r>
              <a:rPr lang="es-ES" i="1" dirty="0">
                <a:solidFill>
                  <a:srgbClr val="000000"/>
                </a:solidFill>
              </a:rPr>
              <a:t>3ª presentación</a:t>
            </a:r>
          </a:p>
        </p:txBody>
      </p:sp>
      <p:pic>
        <p:nvPicPr>
          <p:cNvPr id="16" name="Picture 15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900613"/>
            <a:ext cx="7715250" cy="242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 Box 17"/>
          <p:cNvSpPr txBox="1">
            <a:spLocks noChangeArrowheads="1"/>
          </p:cNvSpPr>
          <p:nvPr userDrawn="1"/>
        </p:nvSpPr>
        <p:spPr bwMode="auto">
          <a:xfrm>
            <a:off x="0" y="4937023"/>
            <a:ext cx="6737350" cy="2064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tIns="10800" bIns="1080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s-ES" sz="1200" b="1" dirty="0">
                <a:solidFill>
                  <a:srgbClr val="FFFFFF"/>
                </a:solidFill>
              </a:rPr>
              <a:t>TSCO – Master Universitario en Ingeniería de Telecomunicación</a:t>
            </a:r>
          </a:p>
        </p:txBody>
      </p:sp>
      <p:sp>
        <p:nvSpPr>
          <p:cNvPr id="20" name="19 Forma libre"/>
          <p:cNvSpPr>
            <a:spLocks/>
          </p:cNvSpPr>
          <p:nvPr userDrawn="1"/>
        </p:nvSpPr>
        <p:spPr bwMode="auto">
          <a:xfrm>
            <a:off x="-9525" y="0"/>
            <a:ext cx="9163050" cy="42862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03D4A8"/>
              </a:gs>
              <a:gs pos="25000">
                <a:srgbClr val="21D6E0"/>
              </a:gs>
              <a:gs pos="75000">
                <a:srgbClr val="0087E6"/>
              </a:gs>
              <a:gs pos="100000">
                <a:srgbClr val="005CBF"/>
              </a:gs>
            </a:gsLst>
            <a:lin ang="5400000" scaled="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21" name="Shape 12"/>
          <p:cNvSpPr txBox="1">
            <a:spLocks noGrp="1"/>
          </p:cNvSpPr>
          <p:nvPr>
            <p:ph type="sldNum" idx="4"/>
          </p:nvPr>
        </p:nvSpPr>
        <p:spPr>
          <a:xfrm>
            <a:off x="0" y="4948014"/>
            <a:ext cx="548700" cy="19548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s-ES" smtClean="0">
                <a:solidFill>
                  <a:srgbClr val="FFFFFF"/>
                </a:solidFill>
              </a:rPr>
              <a:pPr/>
              <a:t>‹Nº›</a:t>
            </a:fld>
            <a:endParaRPr lang="es-ES">
              <a:solidFill>
                <a:srgbClr val="FFFFFF"/>
              </a:solidFill>
            </a:endParaRPr>
          </a:p>
        </p:txBody>
      </p:sp>
      <p:pic>
        <p:nvPicPr>
          <p:cNvPr id="24" name="Picture 8" descr="Imagen relacionada"/>
          <p:cNvPicPr>
            <a:picLocks noChangeAspect="1" noChangeArrowheads="1"/>
          </p:cNvPicPr>
          <p:nvPr userDrawn="1"/>
        </p:nvPicPr>
        <p:blipFill>
          <a:blip r:embed="rId6"/>
          <a:srcRect/>
          <a:stretch>
            <a:fillRect/>
          </a:stretch>
        </p:blipFill>
        <p:spPr bwMode="auto">
          <a:xfrm>
            <a:off x="107504" y="1491630"/>
            <a:ext cx="2853143" cy="222545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8721560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emf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10" Type="http://schemas.openxmlformats.org/officeDocument/2006/relationships/image" Target="../media/image5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4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theme" Target="../theme/theme2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.emf"/><Relationship Id="rId5" Type="http://schemas.openxmlformats.org/officeDocument/2006/relationships/image" Target="../media/image2.jpeg"/><Relationship Id="rId4" Type="http://schemas.openxmlformats.org/officeDocument/2006/relationships/image" Target="../media/image1.jpe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theme" Target="../theme/theme3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emf"/><Relationship Id="rId5" Type="http://schemas.openxmlformats.org/officeDocument/2006/relationships/image" Target="../media/image2.jpeg"/><Relationship Id="rId4" Type="http://schemas.openxmlformats.org/officeDocument/2006/relationships/image" Target="../media/image1.jpe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theme" Target="../theme/theme4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.emf"/><Relationship Id="rId5" Type="http://schemas.openxmlformats.org/officeDocument/2006/relationships/image" Target="../media/image2.jpeg"/><Relationship Id="rId4" Type="http://schemas.openxmlformats.org/officeDocument/2006/relationships/image" Target="../media/image1.jpe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theme" Target="../theme/theme5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.emf"/><Relationship Id="rId5" Type="http://schemas.openxmlformats.org/officeDocument/2006/relationships/image" Target="../media/image2.jpeg"/><Relationship Id="rId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827584" y="108511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pic>
        <p:nvPicPr>
          <p:cNvPr id="12" name="Picture 23" descr="http://www.upm.es/canalUPM/archivo/imagenes/logos/color/escupm01_new.jpg"/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39" y="116632"/>
            <a:ext cx="71564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3" descr="logoetsit copia"/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6376" y="130457"/>
            <a:ext cx="1115616" cy="44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4" name="21 Grupo"/>
          <p:cNvGrpSpPr>
            <a:grpSpLocks/>
          </p:cNvGrpSpPr>
          <p:nvPr userDrawn="1"/>
        </p:nvGrpSpPr>
        <p:grpSpPr bwMode="auto">
          <a:xfrm rot="155423">
            <a:off x="7938" y="635000"/>
            <a:ext cx="9191625" cy="300038"/>
            <a:chOff x="-10785" y="561974"/>
            <a:chExt cx="9191513" cy="299860"/>
          </a:xfrm>
        </p:grpSpPr>
        <p:sp>
          <p:nvSpPr>
            <p:cNvPr id="15" name="14 Forma libre"/>
            <p:cNvSpPr>
              <a:spLocks/>
            </p:cNvSpPr>
            <p:nvPr/>
          </p:nvSpPr>
          <p:spPr bwMode="auto">
            <a:xfrm rot="21435692">
              <a:off x="-10785" y="567683"/>
              <a:ext cx="9170987" cy="294151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>
                <a:gd name="connsiteX0" fmla="*/ 0 w 5772"/>
                <a:gd name="connsiteY0" fmla="*/ 966 h 1110"/>
                <a:gd name="connsiteX1" fmla="*/ 1612 w 5772"/>
                <a:gd name="connsiteY1" fmla="*/ 610 h 1110"/>
                <a:gd name="connsiteX2" fmla="*/ 4110 w 5772"/>
                <a:gd name="connsiteY2" fmla="*/ 1008 h 1110"/>
                <a:gd name="connsiteX3" fmla="*/ 5772 w 5772"/>
                <a:gd name="connsiteY3" fmla="*/ 0 h 1110"/>
                <a:gd name="connsiteX0" fmla="*/ 0 w 5776"/>
                <a:gd name="connsiteY0" fmla="*/ 754 h 862"/>
                <a:gd name="connsiteX1" fmla="*/ 1612 w 5776"/>
                <a:gd name="connsiteY1" fmla="*/ 398 h 862"/>
                <a:gd name="connsiteX2" fmla="*/ 4110 w 5776"/>
                <a:gd name="connsiteY2" fmla="*/ 796 h 862"/>
                <a:gd name="connsiteX3" fmla="*/ 5776 w 5776"/>
                <a:gd name="connsiteY3" fmla="*/ 0 h 862"/>
                <a:gd name="connsiteX0" fmla="*/ 0 w 5777"/>
                <a:gd name="connsiteY0" fmla="*/ 425 h 478"/>
                <a:gd name="connsiteX1" fmla="*/ 1612 w 5777"/>
                <a:gd name="connsiteY1" fmla="*/ 69 h 478"/>
                <a:gd name="connsiteX2" fmla="*/ 4110 w 5777"/>
                <a:gd name="connsiteY2" fmla="*/ 467 h 478"/>
                <a:gd name="connsiteX3" fmla="*/ 5777 w 5777"/>
                <a:gd name="connsiteY3" fmla="*/ 0 h 478"/>
                <a:gd name="connsiteX0" fmla="*/ 0 w 5777"/>
                <a:gd name="connsiteY0" fmla="*/ 425 h 478"/>
                <a:gd name="connsiteX1" fmla="*/ 1612 w 5777"/>
                <a:gd name="connsiteY1" fmla="*/ 69 h 478"/>
                <a:gd name="connsiteX2" fmla="*/ 4110 w 5777"/>
                <a:gd name="connsiteY2" fmla="*/ 467 h 478"/>
                <a:gd name="connsiteX3" fmla="*/ 5777 w 5777"/>
                <a:gd name="connsiteY3" fmla="*/ 0 h 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77" h="478">
                  <a:moveTo>
                    <a:pt x="0" y="425"/>
                  </a:moveTo>
                  <a:cubicBezTo>
                    <a:pt x="282" y="197"/>
                    <a:pt x="927" y="62"/>
                    <a:pt x="1612" y="69"/>
                  </a:cubicBezTo>
                  <a:cubicBezTo>
                    <a:pt x="2297" y="76"/>
                    <a:pt x="3416" y="478"/>
                    <a:pt x="4110" y="467"/>
                  </a:cubicBezTo>
                  <a:cubicBezTo>
                    <a:pt x="4804" y="456"/>
                    <a:pt x="5317" y="39"/>
                    <a:pt x="5777" y="0"/>
                  </a:cubicBezTo>
                </a:path>
              </a:pathLst>
            </a:custGeom>
            <a:noFill/>
            <a:ln w="10795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16" name="15 Forma libre"/>
            <p:cNvSpPr>
              <a:spLocks/>
            </p:cNvSpPr>
            <p:nvPr/>
          </p:nvSpPr>
          <p:spPr bwMode="auto">
            <a:xfrm rot="21435692">
              <a:off x="-7814" y="561974"/>
              <a:ext cx="9188542" cy="25896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>
                <a:gd name="connsiteX0" fmla="*/ 0 w 5766"/>
                <a:gd name="connsiteY0" fmla="*/ 732 h 908"/>
                <a:gd name="connsiteX1" fmla="*/ 1642 w 5766"/>
                <a:gd name="connsiteY1" fmla="*/ 553 h 908"/>
                <a:gd name="connsiteX2" fmla="*/ 4122 w 5766"/>
                <a:gd name="connsiteY2" fmla="*/ 816 h 908"/>
                <a:gd name="connsiteX3" fmla="*/ 5766 w 5766"/>
                <a:gd name="connsiteY3" fmla="*/ 0 h 908"/>
                <a:gd name="connsiteX0" fmla="*/ 0 w 5770"/>
                <a:gd name="connsiteY0" fmla="*/ 522 h 663"/>
                <a:gd name="connsiteX1" fmla="*/ 1642 w 5770"/>
                <a:gd name="connsiteY1" fmla="*/ 343 h 663"/>
                <a:gd name="connsiteX2" fmla="*/ 4122 w 5770"/>
                <a:gd name="connsiteY2" fmla="*/ 606 h 663"/>
                <a:gd name="connsiteX3" fmla="*/ 5770 w 5770"/>
                <a:gd name="connsiteY3" fmla="*/ 0 h 663"/>
                <a:gd name="connsiteX0" fmla="*/ 0 w 5774"/>
                <a:gd name="connsiteY0" fmla="*/ 311 h 417"/>
                <a:gd name="connsiteX1" fmla="*/ 1642 w 5774"/>
                <a:gd name="connsiteY1" fmla="*/ 132 h 417"/>
                <a:gd name="connsiteX2" fmla="*/ 4122 w 5774"/>
                <a:gd name="connsiteY2" fmla="*/ 395 h 417"/>
                <a:gd name="connsiteX3" fmla="*/ 5774 w 5774"/>
                <a:gd name="connsiteY3" fmla="*/ 0 h 417"/>
                <a:gd name="connsiteX0" fmla="*/ 0 w 5774"/>
                <a:gd name="connsiteY0" fmla="*/ 311 h 417"/>
                <a:gd name="connsiteX1" fmla="*/ 1642 w 5774"/>
                <a:gd name="connsiteY1" fmla="*/ 132 h 417"/>
                <a:gd name="connsiteX2" fmla="*/ 4122 w 5774"/>
                <a:gd name="connsiteY2" fmla="*/ 395 h 417"/>
                <a:gd name="connsiteX3" fmla="*/ 5774 w 5774"/>
                <a:gd name="connsiteY3" fmla="*/ 0 h 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74" h="417">
                  <a:moveTo>
                    <a:pt x="0" y="311"/>
                  </a:moveTo>
                  <a:cubicBezTo>
                    <a:pt x="273" y="226"/>
                    <a:pt x="955" y="118"/>
                    <a:pt x="1642" y="132"/>
                  </a:cubicBezTo>
                  <a:cubicBezTo>
                    <a:pt x="2329" y="146"/>
                    <a:pt x="3433" y="417"/>
                    <a:pt x="4122" y="395"/>
                  </a:cubicBezTo>
                  <a:cubicBezTo>
                    <a:pt x="4811" y="373"/>
                    <a:pt x="5403" y="27"/>
                    <a:pt x="5774" y="0"/>
                  </a:cubicBezTo>
                </a:path>
              </a:pathLst>
            </a:custGeom>
            <a:noFill/>
            <a:ln w="9525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</p:grpSp>
      <p:pic>
        <p:nvPicPr>
          <p:cNvPr id="17" name="Picture 24"/>
          <p:cNvPicPr>
            <a:picLocks noChangeAspect="1" noChangeArrowheads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7" t="18483"/>
          <a:stretch>
            <a:fillRect/>
          </a:stretch>
        </p:blipFill>
        <p:spPr bwMode="auto">
          <a:xfrm>
            <a:off x="0" y="0"/>
            <a:ext cx="8786813" cy="357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15"/>
          <p:cNvPicPr>
            <a:picLocks noChangeAspect="1" noChangeArrowheads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900613"/>
            <a:ext cx="7715250" cy="242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 Box 17"/>
          <p:cNvSpPr txBox="1">
            <a:spLocks noChangeArrowheads="1"/>
          </p:cNvSpPr>
          <p:nvPr userDrawn="1"/>
        </p:nvSpPr>
        <p:spPr bwMode="auto">
          <a:xfrm>
            <a:off x="0" y="4937023"/>
            <a:ext cx="6737350" cy="2064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tIns="10800" bIns="1080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s-ES" sz="1200" b="1" noProof="0" dirty="0">
                <a:solidFill>
                  <a:schemeClr val="bg1"/>
                </a:solidFill>
              </a:rPr>
              <a:t>TSCO </a:t>
            </a:r>
            <a:r>
              <a:rPr lang="es-ES" sz="1200" b="1" baseline="0" noProof="0" dirty="0">
                <a:solidFill>
                  <a:schemeClr val="bg1"/>
                </a:solidFill>
              </a:rPr>
              <a:t>– Master Universitario en Ingeniería de Telecomunicación</a:t>
            </a:r>
            <a:endParaRPr lang="es-ES" sz="1200" b="1" noProof="0" dirty="0">
              <a:solidFill>
                <a:schemeClr val="bg1"/>
              </a:solidFill>
            </a:endParaRPr>
          </a:p>
        </p:txBody>
      </p:sp>
      <p:sp>
        <p:nvSpPr>
          <p:cNvPr id="20" name="Shape 12"/>
          <p:cNvSpPr txBox="1">
            <a:spLocks noGrp="1"/>
          </p:cNvSpPr>
          <p:nvPr>
            <p:ph type="sldNum" idx="4"/>
          </p:nvPr>
        </p:nvSpPr>
        <p:spPr>
          <a:xfrm>
            <a:off x="0" y="4948014"/>
            <a:ext cx="548700" cy="19548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s-ES" smtClean="0"/>
              <a:pPr/>
              <a:t>‹Nº›</a:t>
            </a:fld>
            <a:endParaRPr lang="es-ES" dirty="0"/>
          </a:p>
        </p:txBody>
      </p:sp>
      <p:pic>
        <p:nvPicPr>
          <p:cNvPr id="21" name="Picture 8" descr="Imagen relacionada"/>
          <p:cNvPicPr>
            <a:picLocks noChangeAspect="1" noChangeArrowheads="1"/>
          </p:cNvPicPr>
          <p:nvPr userDrawn="1"/>
        </p:nvPicPr>
        <p:blipFill>
          <a:blip r:embed="rId10"/>
          <a:srcRect/>
          <a:stretch>
            <a:fillRect/>
          </a:stretch>
        </p:blipFill>
        <p:spPr bwMode="auto">
          <a:xfrm>
            <a:off x="7416239" y="195486"/>
            <a:ext cx="756161" cy="589806"/>
          </a:xfrm>
          <a:prstGeom prst="rect">
            <a:avLst/>
          </a:prstGeom>
          <a:noFill/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64" r:id="rId3"/>
    <p:sldLayoutId id="2147483665" r:id="rId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pic>
        <p:nvPicPr>
          <p:cNvPr id="12" name="Picture 23" descr="http://www.upm.es/canalUPM/archivo/imagenes/logos/color/escupm01_new.jp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39" y="116632"/>
            <a:ext cx="71564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3" descr="logoetsit copia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6376" y="130457"/>
            <a:ext cx="1115616" cy="44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4" name="21 Grupo"/>
          <p:cNvGrpSpPr>
            <a:grpSpLocks/>
          </p:cNvGrpSpPr>
          <p:nvPr userDrawn="1"/>
        </p:nvGrpSpPr>
        <p:grpSpPr bwMode="auto">
          <a:xfrm rot="155423">
            <a:off x="7938" y="635000"/>
            <a:ext cx="9191625" cy="300038"/>
            <a:chOff x="-10785" y="561974"/>
            <a:chExt cx="9191513" cy="299860"/>
          </a:xfrm>
        </p:grpSpPr>
        <p:sp>
          <p:nvSpPr>
            <p:cNvPr id="15" name="14 Forma libre"/>
            <p:cNvSpPr>
              <a:spLocks/>
            </p:cNvSpPr>
            <p:nvPr/>
          </p:nvSpPr>
          <p:spPr bwMode="auto">
            <a:xfrm rot="21435692">
              <a:off x="-10785" y="567683"/>
              <a:ext cx="9170987" cy="294151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>
                <a:gd name="connsiteX0" fmla="*/ 0 w 5772"/>
                <a:gd name="connsiteY0" fmla="*/ 966 h 1110"/>
                <a:gd name="connsiteX1" fmla="*/ 1612 w 5772"/>
                <a:gd name="connsiteY1" fmla="*/ 610 h 1110"/>
                <a:gd name="connsiteX2" fmla="*/ 4110 w 5772"/>
                <a:gd name="connsiteY2" fmla="*/ 1008 h 1110"/>
                <a:gd name="connsiteX3" fmla="*/ 5772 w 5772"/>
                <a:gd name="connsiteY3" fmla="*/ 0 h 1110"/>
                <a:gd name="connsiteX0" fmla="*/ 0 w 5776"/>
                <a:gd name="connsiteY0" fmla="*/ 754 h 862"/>
                <a:gd name="connsiteX1" fmla="*/ 1612 w 5776"/>
                <a:gd name="connsiteY1" fmla="*/ 398 h 862"/>
                <a:gd name="connsiteX2" fmla="*/ 4110 w 5776"/>
                <a:gd name="connsiteY2" fmla="*/ 796 h 862"/>
                <a:gd name="connsiteX3" fmla="*/ 5776 w 5776"/>
                <a:gd name="connsiteY3" fmla="*/ 0 h 862"/>
                <a:gd name="connsiteX0" fmla="*/ 0 w 5777"/>
                <a:gd name="connsiteY0" fmla="*/ 425 h 478"/>
                <a:gd name="connsiteX1" fmla="*/ 1612 w 5777"/>
                <a:gd name="connsiteY1" fmla="*/ 69 h 478"/>
                <a:gd name="connsiteX2" fmla="*/ 4110 w 5777"/>
                <a:gd name="connsiteY2" fmla="*/ 467 h 478"/>
                <a:gd name="connsiteX3" fmla="*/ 5777 w 5777"/>
                <a:gd name="connsiteY3" fmla="*/ 0 h 478"/>
                <a:gd name="connsiteX0" fmla="*/ 0 w 5777"/>
                <a:gd name="connsiteY0" fmla="*/ 425 h 478"/>
                <a:gd name="connsiteX1" fmla="*/ 1612 w 5777"/>
                <a:gd name="connsiteY1" fmla="*/ 69 h 478"/>
                <a:gd name="connsiteX2" fmla="*/ 4110 w 5777"/>
                <a:gd name="connsiteY2" fmla="*/ 467 h 478"/>
                <a:gd name="connsiteX3" fmla="*/ 5777 w 5777"/>
                <a:gd name="connsiteY3" fmla="*/ 0 h 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77" h="478">
                  <a:moveTo>
                    <a:pt x="0" y="425"/>
                  </a:moveTo>
                  <a:cubicBezTo>
                    <a:pt x="282" y="197"/>
                    <a:pt x="927" y="62"/>
                    <a:pt x="1612" y="69"/>
                  </a:cubicBezTo>
                  <a:cubicBezTo>
                    <a:pt x="2297" y="76"/>
                    <a:pt x="3416" y="478"/>
                    <a:pt x="4110" y="467"/>
                  </a:cubicBezTo>
                  <a:cubicBezTo>
                    <a:pt x="4804" y="456"/>
                    <a:pt x="5317" y="39"/>
                    <a:pt x="5777" y="0"/>
                  </a:cubicBezTo>
                </a:path>
              </a:pathLst>
            </a:custGeom>
            <a:noFill/>
            <a:ln w="10795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6" name="15 Forma libre"/>
            <p:cNvSpPr>
              <a:spLocks/>
            </p:cNvSpPr>
            <p:nvPr/>
          </p:nvSpPr>
          <p:spPr bwMode="auto">
            <a:xfrm rot="21435692">
              <a:off x="-7814" y="561974"/>
              <a:ext cx="9188542" cy="25896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>
                <a:gd name="connsiteX0" fmla="*/ 0 w 5766"/>
                <a:gd name="connsiteY0" fmla="*/ 732 h 908"/>
                <a:gd name="connsiteX1" fmla="*/ 1642 w 5766"/>
                <a:gd name="connsiteY1" fmla="*/ 553 h 908"/>
                <a:gd name="connsiteX2" fmla="*/ 4122 w 5766"/>
                <a:gd name="connsiteY2" fmla="*/ 816 h 908"/>
                <a:gd name="connsiteX3" fmla="*/ 5766 w 5766"/>
                <a:gd name="connsiteY3" fmla="*/ 0 h 908"/>
                <a:gd name="connsiteX0" fmla="*/ 0 w 5770"/>
                <a:gd name="connsiteY0" fmla="*/ 522 h 663"/>
                <a:gd name="connsiteX1" fmla="*/ 1642 w 5770"/>
                <a:gd name="connsiteY1" fmla="*/ 343 h 663"/>
                <a:gd name="connsiteX2" fmla="*/ 4122 w 5770"/>
                <a:gd name="connsiteY2" fmla="*/ 606 h 663"/>
                <a:gd name="connsiteX3" fmla="*/ 5770 w 5770"/>
                <a:gd name="connsiteY3" fmla="*/ 0 h 663"/>
                <a:gd name="connsiteX0" fmla="*/ 0 w 5774"/>
                <a:gd name="connsiteY0" fmla="*/ 311 h 417"/>
                <a:gd name="connsiteX1" fmla="*/ 1642 w 5774"/>
                <a:gd name="connsiteY1" fmla="*/ 132 h 417"/>
                <a:gd name="connsiteX2" fmla="*/ 4122 w 5774"/>
                <a:gd name="connsiteY2" fmla="*/ 395 h 417"/>
                <a:gd name="connsiteX3" fmla="*/ 5774 w 5774"/>
                <a:gd name="connsiteY3" fmla="*/ 0 h 417"/>
                <a:gd name="connsiteX0" fmla="*/ 0 w 5774"/>
                <a:gd name="connsiteY0" fmla="*/ 311 h 417"/>
                <a:gd name="connsiteX1" fmla="*/ 1642 w 5774"/>
                <a:gd name="connsiteY1" fmla="*/ 132 h 417"/>
                <a:gd name="connsiteX2" fmla="*/ 4122 w 5774"/>
                <a:gd name="connsiteY2" fmla="*/ 395 h 417"/>
                <a:gd name="connsiteX3" fmla="*/ 5774 w 5774"/>
                <a:gd name="connsiteY3" fmla="*/ 0 h 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74" h="417">
                  <a:moveTo>
                    <a:pt x="0" y="311"/>
                  </a:moveTo>
                  <a:cubicBezTo>
                    <a:pt x="273" y="226"/>
                    <a:pt x="955" y="118"/>
                    <a:pt x="1642" y="132"/>
                  </a:cubicBezTo>
                  <a:cubicBezTo>
                    <a:pt x="2329" y="146"/>
                    <a:pt x="3433" y="417"/>
                    <a:pt x="4122" y="395"/>
                  </a:cubicBezTo>
                  <a:cubicBezTo>
                    <a:pt x="4811" y="373"/>
                    <a:pt x="5403" y="27"/>
                    <a:pt x="5774" y="0"/>
                  </a:cubicBezTo>
                </a:path>
              </a:pathLst>
            </a:custGeom>
            <a:noFill/>
            <a:ln w="9525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</p:grpSp>
      <p:pic>
        <p:nvPicPr>
          <p:cNvPr id="17" name="Picture 24"/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7" t="18483"/>
          <a:stretch>
            <a:fillRect/>
          </a:stretch>
        </p:blipFill>
        <p:spPr bwMode="auto">
          <a:xfrm>
            <a:off x="0" y="0"/>
            <a:ext cx="8786813" cy="357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15"/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900613"/>
            <a:ext cx="7715250" cy="242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 Box 17"/>
          <p:cNvSpPr txBox="1">
            <a:spLocks noChangeArrowheads="1"/>
          </p:cNvSpPr>
          <p:nvPr userDrawn="1"/>
        </p:nvSpPr>
        <p:spPr bwMode="auto">
          <a:xfrm>
            <a:off x="0" y="4937023"/>
            <a:ext cx="6737350" cy="2064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tIns="10800" bIns="1080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s-ES" sz="1200" b="1" dirty="0">
                <a:solidFill>
                  <a:srgbClr val="FFFFFF"/>
                </a:solidFill>
              </a:rPr>
              <a:t>TSCO – Master Universitario en Ingeniería de Telecomunicación</a:t>
            </a:r>
          </a:p>
        </p:txBody>
      </p:sp>
      <p:sp>
        <p:nvSpPr>
          <p:cNvPr id="20" name="Shape 12"/>
          <p:cNvSpPr txBox="1">
            <a:spLocks noGrp="1"/>
          </p:cNvSpPr>
          <p:nvPr>
            <p:ph type="sldNum" idx="4"/>
          </p:nvPr>
        </p:nvSpPr>
        <p:spPr>
          <a:xfrm>
            <a:off x="0" y="4948014"/>
            <a:ext cx="548700" cy="19548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s-ES" smtClean="0">
                <a:solidFill>
                  <a:srgbClr val="FFFFFF"/>
                </a:solidFill>
              </a:rPr>
              <a:pPr/>
              <a:t>‹Nº›</a:t>
            </a:fld>
            <a:endParaRPr lang="es-ES" dirty="0">
              <a:solidFill>
                <a:srgbClr val="FFFFFF"/>
              </a:solidFill>
            </a:endParaRPr>
          </a:p>
        </p:txBody>
      </p:sp>
      <p:pic>
        <p:nvPicPr>
          <p:cNvPr id="21" name="Picture 8" descr="Imagen relacionada"/>
          <p:cNvPicPr>
            <a:picLocks noChangeAspect="1" noChangeArrowheads="1"/>
          </p:cNvPicPr>
          <p:nvPr userDrawn="1"/>
        </p:nvPicPr>
        <p:blipFill>
          <a:blip r:embed="rId8"/>
          <a:srcRect/>
          <a:stretch>
            <a:fillRect/>
          </a:stretch>
        </p:blipFill>
        <p:spPr bwMode="auto">
          <a:xfrm>
            <a:off x="7416239" y="195486"/>
            <a:ext cx="756161" cy="58980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774908816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7" r:id="rId1"/>
    <p:sldLayoutId id="2147483668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pic>
        <p:nvPicPr>
          <p:cNvPr id="12" name="Picture 23" descr="http://www.upm.es/canalUPM/archivo/imagenes/logos/color/escupm01_new.jp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39" y="116632"/>
            <a:ext cx="71564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3" descr="logoetsit copia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6376" y="130457"/>
            <a:ext cx="1115616" cy="44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4" name="21 Grupo"/>
          <p:cNvGrpSpPr>
            <a:grpSpLocks/>
          </p:cNvGrpSpPr>
          <p:nvPr userDrawn="1"/>
        </p:nvGrpSpPr>
        <p:grpSpPr bwMode="auto">
          <a:xfrm rot="155423">
            <a:off x="7938" y="635000"/>
            <a:ext cx="9191625" cy="300038"/>
            <a:chOff x="-10785" y="561974"/>
            <a:chExt cx="9191513" cy="299860"/>
          </a:xfrm>
        </p:grpSpPr>
        <p:sp>
          <p:nvSpPr>
            <p:cNvPr id="15" name="14 Forma libre"/>
            <p:cNvSpPr>
              <a:spLocks/>
            </p:cNvSpPr>
            <p:nvPr/>
          </p:nvSpPr>
          <p:spPr bwMode="auto">
            <a:xfrm rot="21435692">
              <a:off x="-10785" y="567683"/>
              <a:ext cx="9170987" cy="294151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>
                <a:gd name="connsiteX0" fmla="*/ 0 w 5772"/>
                <a:gd name="connsiteY0" fmla="*/ 966 h 1110"/>
                <a:gd name="connsiteX1" fmla="*/ 1612 w 5772"/>
                <a:gd name="connsiteY1" fmla="*/ 610 h 1110"/>
                <a:gd name="connsiteX2" fmla="*/ 4110 w 5772"/>
                <a:gd name="connsiteY2" fmla="*/ 1008 h 1110"/>
                <a:gd name="connsiteX3" fmla="*/ 5772 w 5772"/>
                <a:gd name="connsiteY3" fmla="*/ 0 h 1110"/>
                <a:gd name="connsiteX0" fmla="*/ 0 w 5776"/>
                <a:gd name="connsiteY0" fmla="*/ 754 h 862"/>
                <a:gd name="connsiteX1" fmla="*/ 1612 w 5776"/>
                <a:gd name="connsiteY1" fmla="*/ 398 h 862"/>
                <a:gd name="connsiteX2" fmla="*/ 4110 w 5776"/>
                <a:gd name="connsiteY2" fmla="*/ 796 h 862"/>
                <a:gd name="connsiteX3" fmla="*/ 5776 w 5776"/>
                <a:gd name="connsiteY3" fmla="*/ 0 h 862"/>
                <a:gd name="connsiteX0" fmla="*/ 0 w 5777"/>
                <a:gd name="connsiteY0" fmla="*/ 425 h 478"/>
                <a:gd name="connsiteX1" fmla="*/ 1612 w 5777"/>
                <a:gd name="connsiteY1" fmla="*/ 69 h 478"/>
                <a:gd name="connsiteX2" fmla="*/ 4110 w 5777"/>
                <a:gd name="connsiteY2" fmla="*/ 467 h 478"/>
                <a:gd name="connsiteX3" fmla="*/ 5777 w 5777"/>
                <a:gd name="connsiteY3" fmla="*/ 0 h 478"/>
                <a:gd name="connsiteX0" fmla="*/ 0 w 5777"/>
                <a:gd name="connsiteY0" fmla="*/ 425 h 478"/>
                <a:gd name="connsiteX1" fmla="*/ 1612 w 5777"/>
                <a:gd name="connsiteY1" fmla="*/ 69 h 478"/>
                <a:gd name="connsiteX2" fmla="*/ 4110 w 5777"/>
                <a:gd name="connsiteY2" fmla="*/ 467 h 478"/>
                <a:gd name="connsiteX3" fmla="*/ 5777 w 5777"/>
                <a:gd name="connsiteY3" fmla="*/ 0 h 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77" h="478">
                  <a:moveTo>
                    <a:pt x="0" y="425"/>
                  </a:moveTo>
                  <a:cubicBezTo>
                    <a:pt x="282" y="197"/>
                    <a:pt x="927" y="62"/>
                    <a:pt x="1612" y="69"/>
                  </a:cubicBezTo>
                  <a:cubicBezTo>
                    <a:pt x="2297" y="76"/>
                    <a:pt x="3416" y="478"/>
                    <a:pt x="4110" y="467"/>
                  </a:cubicBezTo>
                  <a:cubicBezTo>
                    <a:pt x="4804" y="456"/>
                    <a:pt x="5317" y="39"/>
                    <a:pt x="5777" y="0"/>
                  </a:cubicBezTo>
                </a:path>
              </a:pathLst>
            </a:custGeom>
            <a:noFill/>
            <a:ln w="10795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6" name="15 Forma libre"/>
            <p:cNvSpPr>
              <a:spLocks/>
            </p:cNvSpPr>
            <p:nvPr/>
          </p:nvSpPr>
          <p:spPr bwMode="auto">
            <a:xfrm rot="21435692">
              <a:off x="-7814" y="561974"/>
              <a:ext cx="9188542" cy="25896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>
                <a:gd name="connsiteX0" fmla="*/ 0 w 5766"/>
                <a:gd name="connsiteY0" fmla="*/ 732 h 908"/>
                <a:gd name="connsiteX1" fmla="*/ 1642 w 5766"/>
                <a:gd name="connsiteY1" fmla="*/ 553 h 908"/>
                <a:gd name="connsiteX2" fmla="*/ 4122 w 5766"/>
                <a:gd name="connsiteY2" fmla="*/ 816 h 908"/>
                <a:gd name="connsiteX3" fmla="*/ 5766 w 5766"/>
                <a:gd name="connsiteY3" fmla="*/ 0 h 908"/>
                <a:gd name="connsiteX0" fmla="*/ 0 w 5770"/>
                <a:gd name="connsiteY0" fmla="*/ 522 h 663"/>
                <a:gd name="connsiteX1" fmla="*/ 1642 w 5770"/>
                <a:gd name="connsiteY1" fmla="*/ 343 h 663"/>
                <a:gd name="connsiteX2" fmla="*/ 4122 w 5770"/>
                <a:gd name="connsiteY2" fmla="*/ 606 h 663"/>
                <a:gd name="connsiteX3" fmla="*/ 5770 w 5770"/>
                <a:gd name="connsiteY3" fmla="*/ 0 h 663"/>
                <a:gd name="connsiteX0" fmla="*/ 0 w 5774"/>
                <a:gd name="connsiteY0" fmla="*/ 311 h 417"/>
                <a:gd name="connsiteX1" fmla="*/ 1642 w 5774"/>
                <a:gd name="connsiteY1" fmla="*/ 132 h 417"/>
                <a:gd name="connsiteX2" fmla="*/ 4122 w 5774"/>
                <a:gd name="connsiteY2" fmla="*/ 395 h 417"/>
                <a:gd name="connsiteX3" fmla="*/ 5774 w 5774"/>
                <a:gd name="connsiteY3" fmla="*/ 0 h 417"/>
                <a:gd name="connsiteX0" fmla="*/ 0 w 5774"/>
                <a:gd name="connsiteY0" fmla="*/ 311 h 417"/>
                <a:gd name="connsiteX1" fmla="*/ 1642 w 5774"/>
                <a:gd name="connsiteY1" fmla="*/ 132 h 417"/>
                <a:gd name="connsiteX2" fmla="*/ 4122 w 5774"/>
                <a:gd name="connsiteY2" fmla="*/ 395 h 417"/>
                <a:gd name="connsiteX3" fmla="*/ 5774 w 5774"/>
                <a:gd name="connsiteY3" fmla="*/ 0 h 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74" h="417">
                  <a:moveTo>
                    <a:pt x="0" y="311"/>
                  </a:moveTo>
                  <a:cubicBezTo>
                    <a:pt x="273" y="226"/>
                    <a:pt x="955" y="118"/>
                    <a:pt x="1642" y="132"/>
                  </a:cubicBezTo>
                  <a:cubicBezTo>
                    <a:pt x="2329" y="146"/>
                    <a:pt x="3433" y="417"/>
                    <a:pt x="4122" y="395"/>
                  </a:cubicBezTo>
                  <a:cubicBezTo>
                    <a:pt x="4811" y="373"/>
                    <a:pt x="5403" y="27"/>
                    <a:pt x="5774" y="0"/>
                  </a:cubicBezTo>
                </a:path>
              </a:pathLst>
            </a:custGeom>
            <a:noFill/>
            <a:ln w="9525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</p:grpSp>
      <p:pic>
        <p:nvPicPr>
          <p:cNvPr id="17" name="Picture 24"/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7" t="18483"/>
          <a:stretch>
            <a:fillRect/>
          </a:stretch>
        </p:blipFill>
        <p:spPr bwMode="auto">
          <a:xfrm>
            <a:off x="0" y="0"/>
            <a:ext cx="8786813" cy="357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15"/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900613"/>
            <a:ext cx="7715250" cy="242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 Box 17"/>
          <p:cNvSpPr txBox="1">
            <a:spLocks noChangeArrowheads="1"/>
          </p:cNvSpPr>
          <p:nvPr userDrawn="1"/>
        </p:nvSpPr>
        <p:spPr bwMode="auto">
          <a:xfrm>
            <a:off x="0" y="4937023"/>
            <a:ext cx="6737350" cy="2064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tIns="10800" bIns="1080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s-ES" sz="1200" b="1" dirty="0">
                <a:solidFill>
                  <a:srgbClr val="FFFFFF"/>
                </a:solidFill>
              </a:rPr>
              <a:t>TSCO – Master Universitario en Ingeniería de Telecomunicación</a:t>
            </a:r>
          </a:p>
        </p:txBody>
      </p:sp>
      <p:sp>
        <p:nvSpPr>
          <p:cNvPr id="20" name="Shape 12"/>
          <p:cNvSpPr txBox="1">
            <a:spLocks noGrp="1"/>
          </p:cNvSpPr>
          <p:nvPr>
            <p:ph type="sldNum" idx="4"/>
          </p:nvPr>
        </p:nvSpPr>
        <p:spPr>
          <a:xfrm>
            <a:off x="0" y="4948014"/>
            <a:ext cx="548700" cy="19548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s-ES" smtClean="0">
                <a:solidFill>
                  <a:srgbClr val="FFFFFF"/>
                </a:solidFill>
              </a:rPr>
              <a:pPr/>
              <a:t>‹Nº›</a:t>
            </a:fld>
            <a:endParaRPr lang="es-ES" dirty="0">
              <a:solidFill>
                <a:srgbClr val="FFFFFF"/>
              </a:solidFill>
            </a:endParaRPr>
          </a:p>
        </p:txBody>
      </p:sp>
      <p:pic>
        <p:nvPicPr>
          <p:cNvPr id="21" name="Picture 8" descr="Imagen relacionada"/>
          <p:cNvPicPr>
            <a:picLocks noChangeAspect="1" noChangeArrowheads="1"/>
          </p:cNvPicPr>
          <p:nvPr userDrawn="1"/>
        </p:nvPicPr>
        <p:blipFill>
          <a:blip r:embed="rId8"/>
          <a:srcRect/>
          <a:stretch>
            <a:fillRect/>
          </a:stretch>
        </p:blipFill>
        <p:spPr bwMode="auto">
          <a:xfrm>
            <a:off x="7416239" y="195486"/>
            <a:ext cx="756161" cy="58980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77785966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 dirty="0"/>
          </a:p>
        </p:txBody>
      </p:sp>
      <p:pic>
        <p:nvPicPr>
          <p:cNvPr id="12" name="Picture 23" descr="http://www.upm.es/canalUPM/archivo/imagenes/logos/color/escupm01_new.jp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39" y="116632"/>
            <a:ext cx="71564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3" descr="logoetsit copia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6376" y="130457"/>
            <a:ext cx="1115616" cy="44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4" name="21 Grupo"/>
          <p:cNvGrpSpPr>
            <a:grpSpLocks/>
          </p:cNvGrpSpPr>
          <p:nvPr userDrawn="1"/>
        </p:nvGrpSpPr>
        <p:grpSpPr bwMode="auto">
          <a:xfrm rot="155423">
            <a:off x="7938" y="635000"/>
            <a:ext cx="9191625" cy="300038"/>
            <a:chOff x="-10785" y="561974"/>
            <a:chExt cx="9191513" cy="299860"/>
          </a:xfrm>
        </p:grpSpPr>
        <p:sp>
          <p:nvSpPr>
            <p:cNvPr id="15" name="14 Forma libre"/>
            <p:cNvSpPr>
              <a:spLocks/>
            </p:cNvSpPr>
            <p:nvPr/>
          </p:nvSpPr>
          <p:spPr bwMode="auto">
            <a:xfrm rot="21435692">
              <a:off x="-10785" y="567683"/>
              <a:ext cx="9170987" cy="294151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>
                <a:gd name="connsiteX0" fmla="*/ 0 w 5772"/>
                <a:gd name="connsiteY0" fmla="*/ 966 h 1110"/>
                <a:gd name="connsiteX1" fmla="*/ 1612 w 5772"/>
                <a:gd name="connsiteY1" fmla="*/ 610 h 1110"/>
                <a:gd name="connsiteX2" fmla="*/ 4110 w 5772"/>
                <a:gd name="connsiteY2" fmla="*/ 1008 h 1110"/>
                <a:gd name="connsiteX3" fmla="*/ 5772 w 5772"/>
                <a:gd name="connsiteY3" fmla="*/ 0 h 1110"/>
                <a:gd name="connsiteX0" fmla="*/ 0 w 5776"/>
                <a:gd name="connsiteY0" fmla="*/ 754 h 862"/>
                <a:gd name="connsiteX1" fmla="*/ 1612 w 5776"/>
                <a:gd name="connsiteY1" fmla="*/ 398 h 862"/>
                <a:gd name="connsiteX2" fmla="*/ 4110 w 5776"/>
                <a:gd name="connsiteY2" fmla="*/ 796 h 862"/>
                <a:gd name="connsiteX3" fmla="*/ 5776 w 5776"/>
                <a:gd name="connsiteY3" fmla="*/ 0 h 862"/>
                <a:gd name="connsiteX0" fmla="*/ 0 w 5777"/>
                <a:gd name="connsiteY0" fmla="*/ 425 h 478"/>
                <a:gd name="connsiteX1" fmla="*/ 1612 w 5777"/>
                <a:gd name="connsiteY1" fmla="*/ 69 h 478"/>
                <a:gd name="connsiteX2" fmla="*/ 4110 w 5777"/>
                <a:gd name="connsiteY2" fmla="*/ 467 h 478"/>
                <a:gd name="connsiteX3" fmla="*/ 5777 w 5777"/>
                <a:gd name="connsiteY3" fmla="*/ 0 h 478"/>
                <a:gd name="connsiteX0" fmla="*/ 0 w 5777"/>
                <a:gd name="connsiteY0" fmla="*/ 425 h 478"/>
                <a:gd name="connsiteX1" fmla="*/ 1612 w 5777"/>
                <a:gd name="connsiteY1" fmla="*/ 69 h 478"/>
                <a:gd name="connsiteX2" fmla="*/ 4110 w 5777"/>
                <a:gd name="connsiteY2" fmla="*/ 467 h 478"/>
                <a:gd name="connsiteX3" fmla="*/ 5777 w 5777"/>
                <a:gd name="connsiteY3" fmla="*/ 0 h 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77" h="478">
                  <a:moveTo>
                    <a:pt x="0" y="425"/>
                  </a:moveTo>
                  <a:cubicBezTo>
                    <a:pt x="282" y="197"/>
                    <a:pt x="927" y="62"/>
                    <a:pt x="1612" y="69"/>
                  </a:cubicBezTo>
                  <a:cubicBezTo>
                    <a:pt x="2297" y="76"/>
                    <a:pt x="3416" y="478"/>
                    <a:pt x="4110" y="467"/>
                  </a:cubicBezTo>
                  <a:cubicBezTo>
                    <a:pt x="4804" y="456"/>
                    <a:pt x="5317" y="39"/>
                    <a:pt x="5777" y="0"/>
                  </a:cubicBezTo>
                </a:path>
              </a:pathLst>
            </a:custGeom>
            <a:noFill/>
            <a:ln w="10795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6" name="15 Forma libre"/>
            <p:cNvSpPr>
              <a:spLocks/>
            </p:cNvSpPr>
            <p:nvPr/>
          </p:nvSpPr>
          <p:spPr bwMode="auto">
            <a:xfrm rot="21435692">
              <a:off x="-7814" y="561974"/>
              <a:ext cx="9188542" cy="25896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>
                <a:gd name="connsiteX0" fmla="*/ 0 w 5766"/>
                <a:gd name="connsiteY0" fmla="*/ 732 h 908"/>
                <a:gd name="connsiteX1" fmla="*/ 1642 w 5766"/>
                <a:gd name="connsiteY1" fmla="*/ 553 h 908"/>
                <a:gd name="connsiteX2" fmla="*/ 4122 w 5766"/>
                <a:gd name="connsiteY2" fmla="*/ 816 h 908"/>
                <a:gd name="connsiteX3" fmla="*/ 5766 w 5766"/>
                <a:gd name="connsiteY3" fmla="*/ 0 h 908"/>
                <a:gd name="connsiteX0" fmla="*/ 0 w 5770"/>
                <a:gd name="connsiteY0" fmla="*/ 522 h 663"/>
                <a:gd name="connsiteX1" fmla="*/ 1642 w 5770"/>
                <a:gd name="connsiteY1" fmla="*/ 343 h 663"/>
                <a:gd name="connsiteX2" fmla="*/ 4122 w 5770"/>
                <a:gd name="connsiteY2" fmla="*/ 606 h 663"/>
                <a:gd name="connsiteX3" fmla="*/ 5770 w 5770"/>
                <a:gd name="connsiteY3" fmla="*/ 0 h 663"/>
                <a:gd name="connsiteX0" fmla="*/ 0 w 5774"/>
                <a:gd name="connsiteY0" fmla="*/ 311 h 417"/>
                <a:gd name="connsiteX1" fmla="*/ 1642 w 5774"/>
                <a:gd name="connsiteY1" fmla="*/ 132 h 417"/>
                <a:gd name="connsiteX2" fmla="*/ 4122 w 5774"/>
                <a:gd name="connsiteY2" fmla="*/ 395 h 417"/>
                <a:gd name="connsiteX3" fmla="*/ 5774 w 5774"/>
                <a:gd name="connsiteY3" fmla="*/ 0 h 417"/>
                <a:gd name="connsiteX0" fmla="*/ 0 w 5774"/>
                <a:gd name="connsiteY0" fmla="*/ 311 h 417"/>
                <a:gd name="connsiteX1" fmla="*/ 1642 w 5774"/>
                <a:gd name="connsiteY1" fmla="*/ 132 h 417"/>
                <a:gd name="connsiteX2" fmla="*/ 4122 w 5774"/>
                <a:gd name="connsiteY2" fmla="*/ 395 h 417"/>
                <a:gd name="connsiteX3" fmla="*/ 5774 w 5774"/>
                <a:gd name="connsiteY3" fmla="*/ 0 h 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74" h="417">
                  <a:moveTo>
                    <a:pt x="0" y="311"/>
                  </a:moveTo>
                  <a:cubicBezTo>
                    <a:pt x="273" y="226"/>
                    <a:pt x="955" y="118"/>
                    <a:pt x="1642" y="132"/>
                  </a:cubicBezTo>
                  <a:cubicBezTo>
                    <a:pt x="2329" y="146"/>
                    <a:pt x="3433" y="417"/>
                    <a:pt x="4122" y="395"/>
                  </a:cubicBezTo>
                  <a:cubicBezTo>
                    <a:pt x="4811" y="373"/>
                    <a:pt x="5403" y="27"/>
                    <a:pt x="5774" y="0"/>
                  </a:cubicBezTo>
                </a:path>
              </a:pathLst>
            </a:custGeom>
            <a:noFill/>
            <a:ln w="9525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</p:grpSp>
      <p:pic>
        <p:nvPicPr>
          <p:cNvPr id="17" name="Picture 24"/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7" t="18483"/>
          <a:stretch>
            <a:fillRect/>
          </a:stretch>
        </p:blipFill>
        <p:spPr bwMode="auto">
          <a:xfrm>
            <a:off x="0" y="0"/>
            <a:ext cx="8786813" cy="357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15"/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900613"/>
            <a:ext cx="7715250" cy="242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 Box 17"/>
          <p:cNvSpPr txBox="1">
            <a:spLocks noChangeArrowheads="1"/>
          </p:cNvSpPr>
          <p:nvPr userDrawn="1"/>
        </p:nvSpPr>
        <p:spPr bwMode="auto">
          <a:xfrm>
            <a:off x="0" y="4937023"/>
            <a:ext cx="6737350" cy="2064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tIns="10800" bIns="1080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s-ES" sz="1200" b="1" dirty="0">
                <a:solidFill>
                  <a:srgbClr val="FFFFFF"/>
                </a:solidFill>
              </a:rPr>
              <a:t>TSCO – Master Universitario en Ingeniería de Telecomunicación</a:t>
            </a:r>
          </a:p>
        </p:txBody>
      </p:sp>
      <p:sp>
        <p:nvSpPr>
          <p:cNvPr id="20" name="Shape 12"/>
          <p:cNvSpPr txBox="1">
            <a:spLocks noGrp="1"/>
          </p:cNvSpPr>
          <p:nvPr>
            <p:ph type="sldNum" idx="4"/>
          </p:nvPr>
        </p:nvSpPr>
        <p:spPr>
          <a:xfrm>
            <a:off x="0" y="4948014"/>
            <a:ext cx="548700" cy="19548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s-ES" smtClean="0">
                <a:solidFill>
                  <a:srgbClr val="FFFFFF"/>
                </a:solidFill>
              </a:rPr>
              <a:pPr/>
              <a:t>‹Nº›</a:t>
            </a:fld>
            <a:endParaRPr lang="es-ES" dirty="0">
              <a:solidFill>
                <a:srgbClr val="FFFFFF"/>
              </a:solidFill>
            </a:endParaRPr>
          </a:p>
        </p:txBody>
      </p:sp>
      <p:pic>
        <p:nvPicPr>
          <p:cNvPr id="21" name="Picture 8" descr="Imagen relacionada"/>
          <p:cNvPicPr>
            <a:picLocks noChangeAspect="1" noChangeArrowheads="1"/>
          </p:cNvPicPr>
          <p:nvPr userDrawn="1"/>
        </p:nvPicPr>
        <p:blipFill>
          <a:blip r:embed="rId8"/>
          <a:srcRect/>
          <a:stretch>
            <a:fillRect/>
          </a:stretch>
        </p:blipFill>
        <p:spPr bwMode="auto">
          <a:xfrm>
            <a:off x="7416239" y="195486"/>
            <a:ext cx="756161" cy="58980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624162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pic>
        <p:nvPicPr>
          <p:cNvPr id="12" name="Picture 23" descr="http://www.upm.es/canalUPM/archivo/imagenes/logos/color/escupm01_new.jp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39" y="116632"/>
            <a:ext cx="71564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3" descr="logoetsit copia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6376" y="130457"/>
            <a:ext cx="1115616" cy="44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4" name="21 Grupo"/>
          <p:cNvGrpSpPr>
            <a:grpSpLocks/>
          </p:cNvGrpSpPr>
          <p:nvPr userDrawn="1"/>
        </p:nvGrpSpPr>
        <p:grpSpPr bwMode="auto">
          <a:xfrm rot="155423">
            <a:off x="7938" y="635000"/>
            <a:ext cx="9191625" cy="300038"/>
            <a:chOff x="-10785" y="561974"/>
            <a:chExt cx="9191513" cy="299860"/>
          </a:xfrm>
        </p:grpSpPr>
        <p:sp>
          <p:nvSpPr>
            <p:cNvPr id="15" name="14 Forma libre"/>
            <p:cNvSpPr>
              <a:spLocks/>
            </p:cNvSpPr>
            <p:nvPr/>
          </p:nvSpPr>
          <p:spPr bwMode="auto">
            <a:xfrm rot="21435692">
              <a:off x="-10785" y="567683"/>
              <a:ext cx="9170987" cy="294151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>
                <a:gd name="connsiteX0" fmla="*/ 0 w 5772"/>
                <a:gd name="connsiteY0" fmla="*/ 966 h 1110"/>
                <a:gd name="connsiteX1" fmla="*/ 1612 w 5772"/>
                <a:gd name="connsiteY1" fmla="*/ 610 h 1110"/>
                <a:gd name="connsiteX2" fmla="*/ 4110 w 5772"/>
                <a:gd name="connsiteY2" fmla="*/ 1008 h 1110"/>
                <a:gd name="connsiteX3" fmla="*/ 5772 w 5772"/>
                <a:gd name="connsiteY3" fmla="*/ 0 h 1110"/>
                <a:gd name="connsiteX0" fmla="*/ 0 w 5776"/>
                <a:gd name="connsiteY0" fmla="*/ 754 h 862"/>
                <a:gd name="connsiteX1" fmla="*/ 1612 w 5776"/>
                <a:gd name="connsiteY1" fmla="*/ 398 h 862"/>
                <a:gd name="connsiteX2" fmla="*/ 4110 w 5776"/>
                <a:gd name="connsiteY2" fmla="*/ 796 h 862"/>
                <a:gd name="connsiteX3" fmla="*/ 5776 w 5776"/>
                <a:gd name="connsiteY3" fmla="*/ 0 h 862"/>
                <a:gd name="connsiteX0" fmla="*/ 0 w 5777"/>
                <a:gd name="connsiteY0" fmla="*/ 425 h 478"/>
                <a:gd name="connsiteX1" fmla="*/ 1612 w 5777"/>
                <a:gd name="connsiteY1" fmla="*/ 69 h 478"/>
                <a:gd name="connsiteX2" fmla="*/ 4110 w 5777"/>
                <a:gd name="connsiteY2" fmla="*/ 467 h 478"/>
                <a:gd name="connsiteX3" fmla="*/ 5777 w 5777"/>
                <a:gd name="connsiteY3" fmla="*/ 0 h 478"/>
                <a:gd name="connsiteX0" fmla="*/ 0 w 5777"/>
                <a:gd name="connsiteY0" fmla="*/ 425 h 478"/>
                <a:gd name="connsiteX1" fmla="*/ 1612 w 5777"/>
                <a:gd name="connsiteY1" fmla="*/ 69 h 478"/>
                <a:gd name="connsiteX2" fmla="*/ 4110 w 5777"/>
                <a:gd name="connsiteY2" fmla="*/ 467 h 478"/>
                <a:gd name="connsiteX3" fmla="*/ 5777 w 5777"/>
                <a:gd name="connsiteY3" fmla="*/ 0 h 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77" h="478">
                  <a:moveTo>
                    <a:pt x="0" y="425"/>
                  </a:moveTo>
                  <a:cubicBezTo>
                    <a:pt x="282" y="197"/>
                    <a:pt x="927" y="62"/>
                    <a:pt x="1612" y="69"/>
                  </a:cubicBezTo>
                  <a:cubicBezTo>
                    <a:pt x="2297" y="76"/>
                    <a:pt x="3416" y="478"/>
                    <a:pt x="4110" y="467"/>
                  </a:cubicBezTo>
                  <a:cubicBezTo>
                    <a:pt x="4804" y="456"/>
                    <a:pt x="5317" y="39"/>
                    <a:pt x="5777" y="0"/>
                  </a:cubicBezTo>
                </a:path>
              </a:pathLst>
            </a:custGeom>
            <a:noFill/>
            <a:ln w="10795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6" name="15 Forma libre"/>
            <p:cNvSpPr>
              <a:spLocks/>
            </p:cNvSpPr>
            <p:nvPr/>
          </p:nvSpPr>
          <p:spPr bwMode="auto">
            <a:xfrm rot="21435692">
              <a:off x="-7814" y="561974"/>
              <a:ext cx="9188542" cy="25896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>
                <a:gd name="connsiteX0" fmla="*/ 0 w 5766"/>
                <a:gd name="connsiteY0" fmla="*/ 732 h 908"/>
                <a:gd name="connsiteX1" fmla="*/ 1642 w 5766"/>
                <a:gd name="connsiteY1" fmla="*/ 553 h 908"/>
                <a:gd name="connsiteX2" fmla="*/ 4122 w 5766"/>
                <a:gd name="connsiteY2" fmla="*/ 816 h 908"/>
                <a:gd name="connsiteX3" fmla="*/ 5766 w 5766"/>
                <a:gd name="connsiteY3" fmla="*/ 0 h 908"/>
                <a:gd name="connsiteX0" fmla="*/ 0 w 5770"/>
                <a:gd name="connsiteY0" fmla="*/ 522 h 663"/>
                <a:gd name="connsiteX1" fmla="*/ 1642 w 5770"/>
                <a:gd name="connsiteY1" fmla="*/ 343 h 663"/>
                <a:gd name="connsiteX2" fmla="*/ 4122 w 5770"/>
                <a:gd name="connsiteY2" fmla="*/ 606 h 663"/>
                <a:gd name="connsiteX3" fmla="*/ 5770 w 5770"/>
                <a:gd name="connsiteY3" fmla="*/ 0 h 663"/>
                <a:gd name="connsiteX0" fmla="*/ 0 w 5774"/>
                <a:gd name="connsiteY0" fmla="*/ 311 h 417"/>
                <a:gd name="connsiteX1" fmla="*/ 1642 w 5774"/>
                <a:gd name="connsiteY1" fmla="*/ 132 h 417"/>
                <a:gd name="connsiteX2" fmla="*/ 4122 w 5774"/>
                <a:gd name="connsiteY2" fmla="*/ 395 h 417"/>
                <a:gd name="connsiteX3" fmla="*/ 5774 w 5774"/>
                <a:gd name="connsiteY3" fmla="*/ 0 h 417"/>
                <a:gd name="connsiteX0" fmla="*/ 0 w 5774"/>
                <a:gd name="connsiteY0" fmla="*/ 311 h 417"/>
                <a:gd name="connsiteX1" fmla="*/ 1642 w 5774"/>
                <a:gd name="connsiteY1" fmla="*/ 132 h 417"/>
                <a:gd name="connsiteX2" fmla="*/ 4122 w 5774"/>
                <a:gd name="connsiteY2" fmla="*/ 395 h 417"/>
                <a:gd name="connsiteX3" fmla="*/ 5774 w 5774"/>
                <a:gd name="connsiteY3" fmla="*/ 0 h 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74" h="417">
                  <a:moveTo>
                    <a:pt x="0" y="311"/>
                  </a:moveTo>
                  <a:cubicBezTo>
                    <a:pt x="273" y="226"/>
                    <a:pt x="955" y="118"/>
                    <a:pt x="1642" y="132"/>
                  </a:cubicBezTo>
                  <a:cubicBezTo>
                    <a:pt x="2329" y="146"/>
                    <a:pt x="3433" y="417"/>
                    <a:pt x="4122" y="395"/>
                  </a:cubicBezTo>
                  <a:cubicBezTo>
                    <a:pt x="4811" y="373"/>
                    <a:pt x="5403" y="27"/>
                    <a:pt x="5774" y="0"/>
                  </a:cubicBezTo>
                </a:path>
              </a:pathLst>
            </a:custGeom>
            <a:noFill/>
            <a:ln w="9525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</p:grpSp>
      <p:pic>
        <p:nvPicPr>
          <p:cNvPr id="17" name="Picture 24"/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7" t="18483"/>
          <a:stretch>
            <a:fillRect/>
          </a:stretch>
        </p:blipFill>
        <p:spPr bwMode="auto">
          <a:xfrm>
            <a:off x="0" y="0"/>
            <a:ext cx="8786813" cy="357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15"/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900613"/>
            <a:ext cx="7715250" cy="242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 Box 17"/>
          <p:cNvSpPr txBox="1">
            <a:spLocks noChangeArrowheads="1"/>
          </p:cNvSpPr>
          <p:nvPr userDrawn="1"/>
        </p:nvSpPr>
        <p:spPr bwMode="auto">
          <a:xfrm>
            <a:off x="0" y="4937023"/>
            <a:ext cx="6737350" cy="2064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tIns="10800" bIns="1080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s-ES" sz="1200" b="1" dirty="0">
                <a:solidFill>
                  <a:srgbClr val="FFFFFF"/>
                </a:solidFill>
              </a:rPr>
              <a:t>TSCO – Master Universitario en Ingeniería de Telecomunicación</a:t>
            </a:r>
          </a:p>
        </p:txBody>
      </p:sp>
      <p:sp>
        <p:nvSpPr>
          <p:cNvPr id="20" name="Shape 12"/>
          <p:cNvSpPr txBox="1">
            <a:spLocks noGrp="1"/>
          </p:cNvSpPr>
          <p:nvPr>
            <p:ph type="sldNum" idx="4"/>
          </p:nvPr>
        </p:nvSpPr>
        <p:spPr>
          <a:xfrm>
            <a:off x="0" y="4948014"/>
            <a:ext cx="548700" cy="19548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s-ES" smtClean="0">
                <a:solidFill>
                  <a:srgbClr val="FFFFFF"/>
                </a:solidFill>
              </a:rPr>
              <a:pPr/>
              <a:t>‹Nº›</a:t>
            </a:fld>
            <a:endParaRPr lang="es-ES" dirty="0">
              <a:solidFill>
                <a:srgbClr val="FFFFFF"/>
              </a:solidFill>
            </a:endParaRPr>
          </a:p>
        </p:txBody>
      </p:sp>
      <p:pic>
        <p:nvPicPr>
          <p:cNvPr id="21" name="Picture 8" descr="Imagen relacionada"/>
          <p:cNvPicPr>
            <a:picLocks noChangeAspect="1" noChangeArrowheads="1"/>
          </p:cNvPicPr>
          <p:nvPr userDrawn="1"/>
        </p:nvPicPr>
        <p:blipFill>
          <a:blip r:embed="rId8"/>
          <a:srcRect/>
          <a:stretch>
            <a:fillRect/>
          </a:stretch>
        </p:blipFill>
        <p:spPr bwMode="auto">
          <a:xfrm>
            <a:off x="7416239" y="195486"/>
            <a:ext cx="756161" cy="58980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84088592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6" r:id="rId1"/>
    <p:sldLayoutId id="2147483677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slide" Target="slide7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78.xm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78.xml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78.xml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78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78.xml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78.xm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78.xml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" Target="slide78.xml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" Target="slide7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" Target="slide78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slide" Target="slide7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" Target="slide78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5" Type="http://schemas.openxmlformats.org/officeDocument/2006/relationships/slide" Target="slide78.xml"/><Relationship Id="rId4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5" Type="http://schemas.openxmlformats.org/officeDocument/2006/relationships/slide" Target="slide78.xml"/><Relationship Id="rId4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slide" Target="slide78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slide" Target="slide78.xml"/><Relationship Id="rId3" Type="http://schemas.openxmlformats.org/officeDocument/2006/relationships/image" Target="../media/image43.emf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emf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slide" Target="slide78.xml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emf"/><Relationship Id="rId3" Type="http://schemas.openxmlformats.org/officeDocument/2006/relationships/image" Target="../media/image54.emf"/><Relationship Id="rId7" Type="http://schemas.openxmlformats.org/officeDocument/2006/relationships/image" Target="../media/image58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7.emf"/><Relationship Id="rId5" Type="http://schemas.openxmlformats.org/officeDocument/2006/relationships/image" Target="../media/image56.emf"/><Relationship Id="rId4" Type="http://schemas.openxmlformats.org/officeDocument/2006/relationships/image" Target="../media/image55.png"/><Relationship Id="rId9" Type="http://schemas.openxmlformats.org/officeDocument/2006/relationships/image" Target="../media/image60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7" Type="http://schemas.openxmlformats.org/officeDocument/2006/relationships/slide" Target="slide78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78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7" Type="http://schemas.openxmlformats.org/officeDocument/2006/relationships/slide" Target="slide78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7.png"/><Relationship Id="rId5" Type="http://schemas.openxmlformats.org/officeDocument/2006/relationships/image" Target="../media/image62.emf"/><Relationship Id="rId4" Type="http://schemas.openxmlformats.org/officeDocument/2006/relationships/image" Target="../media/image66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12" Type="http://schemas.openxmlformats.org/officeDocument/2006/relationships/slide" Target="slide78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1.png"/><Relationship Id="rId11" Type="http://schemas.openxmlformats.org/officeDocument/2006/relationships/image" Target="../media/image76.png"/><Relationship Id="rId5" Type="http://schemas.openxmlformats.org/officeDocument/2006/relationships/image" Target="../media/image70.png"/><Relationship Id="rId10" Type="http://schemas.openxmlformats.org/officeDocument/2006/relationships/image" Target="../media/image75.png"/><Relationship Id="rId4" Type="http://schemas.openxmlformats.org/officeDocument/2006/relationships/image" Target="../media/image69.png"/><Relationship Id="rId9" Type="http://schemas.openxmlformats.org/officeDocument/2006/relationships/image" Target="../media/image74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12" Type="http://schemas.openxmlformats.org/officeDocument/2006/relationships/slide" Target="slide78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0.png"/><Relationship Id="rId11" Type="http://schemas.openxmlformats.org/officeDocument/2006/relationships/image" Target="../media/image85.png"/><Relationship Id="rId5" Type="http://schemas.openxmlformats.org/officeDocument/2006/relationships/image" Target="../media/image79.png"/><Relationship Id="rId10" Type="http://schemas.openxmlformats.org/officeDocument/2006/relationships/image" Target="../media/image84.png"/><Relationship Id="rId4" Type="http://schemas.openxmlformats.org/officeDocument/2006/relationships/image" Target="../media/image78.png"/><Relationship Id="rId9" Type="http://schemas.openxmlformats.org/officeDocument/2006/relationships/image" Target="../media/image8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4" Type="http://schemas.openxmlformats.org/officeDocument/2006/relationships/slide" Target="slide7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6" Type="http://schemas.openxmlformats.org/officeDocument/2006/relationships/slide" Target="slide78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6" Type="http://schemas.openxmlformats.org/officeDocument/2006/relationships/slide" Target="slide78.xml"/><Relationship Id="rId5" Type="http://schemas.openxmlformats.org/officeDocument/2006/relationships/image" Target="../media/image92.jpg"/><Relationship Id="rId4" Type="http://schemas.openxmlformats.org/officeDocument/2006/relationships/image" Target="../media/image91.jp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image" Target="../media/image93.png"/><Relationship Id="rId7" Type="http://schemas.openxmlformats.org/officeDocument/2006/relationships/image" Target="../media/image9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Relationship Id="rId9" Type="http://schemas.openxmlformats.org/officeDocument/2006/relationships/slide" Target="slide7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7" Type="http://schemas.openxmlformats.org/officeDocument/2006/relationships/slide" Target="slide78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5" Type="http://schemas.openxmlformats.org/officeDocument/2006/relationships/slide" Target="slide78.xml"/><Relationship Id="rId4" Type="http://schemas.openxmlformats.org/officeDocument/2006/relationships/image" Target="../media/image10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6" Type="http://schemas.openxmlformats.org/officeDocument/2006/relationships/slide" Target="slide78.xml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slide" Target="slide78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4" Type="http://schemas.openxmlformats.org/officeDocument/2006/relationships/slide" Target="slide7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5" Type="http://schemas.openxmlformats.org/officeDocument/2006/relationships/slide" Target="slide78.xml"/><Relationship Id="rId4" Type="http://schemas.openxmlformats.org/officeDocument/2006/relationships/image" Target="../media/image11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4" Type="http://schemas.openxmlformats.org/officeDocument/2006/relationships/slide" Target="slide78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" Target="slide78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" Target="slide78.xml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3" Type="http://schemas.openxmlformats.org/officeDocument/2006/relationships/image" Target="../media/image112.png"/><Relationship Id="rId7" Type="http://schemas.openxmlformats.org/officeDocument/2006/relationships/image" Target="../media/image11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5.png"/><Relationship Id="rId5" Type="http://schemas.openxmlformats.org/officeDocument/2006/relationships/image" Target="../media/image114.png"/><Relationship Id="rId10" Type="http://schemas.openxmlformats.org/officeDocument/2006/relationships/slide" Target="slide78.xml"/><Relationship Id="rId4" Type="http://schemas.openxmlformats.org/officeDocument/2006/relationships/image" Target="../media/image113.png"/><Relationship Id="rId9" Type="http://schemas.openxmlformats.org/officeDocument/2006/relationships/image" Target="../media/image118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" Target="slide78.xml"/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Relationship Id="rId5" Type="http://schemas.openxmlformats.org/officeDocument/2006/relationships/slide" Target="slide78.xml"/><Relationship Id="rId4" Type="http://schemas.openxmlformats.org/officeDocument/2006/relationships/image" Target="../media/image120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png"/><Relationship Id="rId3" Type="http://schemas.openxmlformats.org/officeDocument/2006/relationships/image" Target="../media/image121.png"/><Relationship Id="rId7" Type="http://schemas.openxmlformats.org/officeDocument/2006/relationships/image" Target="../media/image12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24.png"/><Relationship Id="rId5" Type="http://schemas.openxmlformats.org/officeDocument/2006/relationships/image" Target="../media/image123.png"/><Relationship Id="rId4" Type="http://schemas.openxmlformats.org/officeDocument/2006/relationships/image" Target="../media/image122.png"/><Relationship Id="rId9" Type="http://schemas.openxmlformats.org/officeDocument/2006/relationships/slide" Target="slide78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8.xml"/><Relationship Id="rId4" Type="http://schemas.openxmlformats.org/officeDocument/2006/relationships/slide" Target="slide7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" Target="slide7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" Target="slide78.xml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8.xml"/><Relationship Id="rId5" Type="http://schemas.openxmlformats.org/officeDocument/2006/relationships/slide" Target="slide78.xml"/><Relationship Id="rId4" Type="http://schemas.openxmlformats.org/officeDocument/2006/relationships/image" Target="../media/image13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8.xml"/><Relationship Id="rId4" Type="http://schemas.openxmlformats.org/officeDocument/2006/relationships/slide" Target="slide78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slide" Target="slide78.xml"/><Relationship Id="rId1" Type="http://schemas.openxmlformats.org/officeDocument/2006/relationships/slideLayout" Target="../slideLayouts/slideLayout8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38.png"/><Relationship Id="rId4" Type="http://schemas.openxmlformats.org/officeDocument/2006/relationships/image" Target="../media/image137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inicircuits.com/WebStore/dashboard.html?model=ROS-2150VW%2B" TargetMode="External"/><Relationship Id="rId2" Type="http://schemas.openxmlformats.org/officeDocument/2006/relationships/hyperlink" Target="https://www.mouser.es/ProductDetail/Crystek-Corporation/CVCO55BE-0950-2050/?qs=xguzDneKu5BSY/eKKiY4oA" TargetMode="External"/><Relationship Id="rId1" Type="http://schemas.openxmlformats.org/officeDocument/2006/relationships/slideLayout" Target="../slideLayouts/slideLayout8.xml"/><Relationship Id="rId4" Type="http://schemas.openxmlformats.org/officeDocument/2006/relationships/slide" Target="slide78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slide" Target="slide78.xml"/><Relationship Id="rId1" Type="http://schemas.openxmlformats.org/officeDocument/2006/relationships/slideLayout" Target="../slideLayouts/slideLayout8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Relationship Id="rId4" Type="http://schemas.openxmlformats.org/officeDocument/2006/relationships/slide" Target="slide78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.xml"/><Relationship Id="rId4" Type="http://schemas.openxmlformats.org/officeDocument/2006/relationships/slide" Target="slide78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.xml"/><Relationship Id="rId4" Type="http://schemas.openxmlformats.org/officeDocument/2006/relationships/slide" Target="slide7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" Target="slide7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.xml"/><Relationship Id="rId4" Type="http://schemas.openxmlformats.org/officeDocument/2006/relationships/slide" Target="slide78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8.xml"/><Relationship Id="rId4" Type="http://schemas.openxmlformats.org/officeDocument/2006/relationships/slide" Target="slide78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slide" Target="slide78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slide" Target="slide78.xml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10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7" Type="http://schemas.openxmlformats.org/officeDocument/2006/relationships/slide" Target="slide78.xm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47.png"/><Relationship Id="rId5" Type="http://schemas.microsoft.com/office/2007/relationships/hdphoto" Target="../media/hdphoto1.wdp"/><Relationship Id="rId4" Type="http://schemas.openxmlformats.org/officeDocument/2006/relationships/image" Target="../media/image146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0.xml"/><Relationship Id="rId6" Type="http://schemas.openxmlformats.org/officeDocument/2006/relationships/slide" Target="slide78.xml"/><Relationship Id="rId5" Type="http://schemas.openxmlformats.org/officeDocument/2006/relationships/image" Target="../media/image147.png"/><Relationship Id="rId4" Type="http://schemas.microsoft.com/office/2007/relationships/hdphoto" Target="../media/hdphoto1.wdp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7" Type="http://schemas.openxmlformats.org/officeDocument/2006/relationships/slide" Target="slide78.xm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47.png"/><Relationship Id="rId5" Type="http://schemas.microsoft.com/office/2007/relationships/hdphoto" Target="../media/hdphoto1.wdp"/><Relationship Id="rId4" Type="http://schemas.openxmlformats.org/officeDocument/2006/relationships/image" Target="../media/image146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7" Type="http://schemas.openxmlformats.org/officeDocument/2006/relationships/slide" Target="slide78.xm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50.png"/><Relationship Id="rId5" Type="http://schemas.microsoft.com/office/2007/relationships/hdphoto" Target="../media/hdphoto1.wdp"/><Relationship Id="rId4" Type="http://schemas.openxmlformats.org/officeDocument/2006/relationships/image" Target="../media/image146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10.xml"/><Relationship Id="rId6" Type="http://schemas.openxmlformats.org/officeDocument/2006/relationships/slide" Target="slide78.xml"/><Relationship Id="rId5" Type="http://schemas.openxmlformats.org/officeDocument/2006/relationships/image" Target="../media/image152.png"/><Relationship Id="rId4" Type="http://schemas.microsoft.com/office/2007/relationships/hdphoto" Target="../media/hdphoto1.wdp"/></Relationships>
</file>

<file path=ppt/slides/_rels/slide6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10.xml"/><Relationship Id="rId6" Type="http://schemas.openxmlformats.org/officeDocument/2006/relationships/slide" Target="slide78.xml"/><Relationship Id="rId5" Type="http://schemas.openxmlformats.org/officeDocument/2006/relationships/image" Target="../media/image154.png"/><Relationship Id="rId4" Type="http://schemas.openxmlformats.org/officeDocument/2006/relationships/image" Target="../media/image15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slide" Target="slide78.xml"/><Relationship Id="rId4" Type="http://schemas.openxmlformats.org/officeDocument/2006/relationships/image" Target="../media/image21.png"/></Relationships>
</file>

<file path=ppt/slides/_rels/slide7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10.xml"/><Relationship Id="rId5" Type="http://schemas.openxmlformats.org/officeDocument/2006/relationships/slide" Target="slide78.xml"/><Relationship Id="rId4" Type="http://schemas.openxmlformats.org/officeDocument/2006/relationships/image" Target="../media/image155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jpe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12.xml"/><Relationship Id="rId4" Type="http://schemas.openxmlformats.org/officeDocument/2006/relationships/slide" Target="slide78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slide" Target="slide78.xml"/><Relationship Id="rId1" Type="http://schemas.openxmlformats.org/officeDocument/2006/relationships/slideLayout" Target="../slideLayouts/slideLayout1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Relationship Id="rId6" Type="http://schemas.openxmlformats.org/officeDocument/2006/relationships/slide" Target="slide78.xml"/><Relationship Id="rId5" Type="http://schemas.microsoft.com/office/2007/relationships/hdphoto" Target="../media/hdphoto1.wdp"/><Relationship Id="rId4" Type="http://schemas.openxmlformats.org/officeDocument/2006/relationships/image" Target="../media/image147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slide" Target="slide78.xml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1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Relationship Id="rId4" Type="http://schemas.openxmlformats.org/officeDocument/2006/relationships/slide" Target="slide78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2.xml"/><Relationship Id="rId4" Type="http://schemas.openxmlformats.org/officeDocument/2006/relationships/slide" Target="slide78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2.xml"/><Relationship Id="rId4" Type="http://schemas.openxmlformats.org/officeDocument/2006/relationships/slide" Target="slide78.xml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slide" Target="slide78.xml"/><Relationship Id="rId3" Type="http://schemas.openxmlformats.org/officeDocument/2006/relationships/slide" Target="slide10.xml"/><Relationship Id="rId7" Type="http://schemas.openxmlformats.org/officeDocument/2006/relationships/slide" Target="slide71.xml"/><Relationship Id="rId2" Type="http://schemas.openxmlformats.org/officeDocument/2006/relationships/slide" Target="slide2.xml"/><Relationship Id="rId1" Type="http://schemas.openxmlformats.org/officeDocument/2006/relationships/slideLayout" Target="../slideLayouts/slideLayout12.xml"/><Relationship Id="rId6" Type="http://schemas.openxmlformats.org/officeDocument/2006/relationships/slide" Target="slide63.xml"/><Relationship Id="rId5" Type="http://schemas.openxmlformats.org/officeDocument/2006/relationships/slide" Target="slide43.xml"/><Relationship Id="rId4" Type="http://schemas.openxmlformats.org/officeDocument/2006/relationships/slide" Target="slide1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78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   CW-Radar</a:t>
            </a:r>
            <a:endParaRPr dirty="0"/>
          </a:p>
        </p:txBody>
      </p:sp>
      <p:sp>
        <p:nvSpPr>
          <p:cNvPr id="55" name="Shape 55"/>
          <p:cNvSpPr txBox="1">
            <a:spLocks noGrp="1"/>
          </p:cNvSpPr>
          <p:nvPr>
            <p:ph type="subTitle" idx="1"/>
          </p:nvPr>
        </p:nvSpPr>
        <p:spPr>
          <a:xfrm>
            <a:off x="623400" y="3075806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_tradnl" dirty="0"/>
              <a:t>Presentación Final</a:t>
            </a:r>
            <a:endParaRPr dirty="0"/>
          </a:p>
        </p:txBody>
      </p:sp>
      <p:sp>
        <p:nvSpPr>
          <p:cNvPr id="8" name="7 Marcador de número de diapositiva"/>
          <p:cNvSpPr>
            <a:spLocks noGrp="1"/>
          </p:cNvSpPr>
          <p:nvPr>
            <p:ph type="sldNum" idx="4"/>
          </p:nvPr>
        </p:nvSpPr>
        <p:spPr>
          <a:xfrm>
            <a:off x="0" y="4876006"/>
            <a:ext cx="323528" cy="267494"/>
          </a:xfrm>
        </p:spPr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1</a:t>
            </a:fld>
            <a:endParaRPr lang="es-ES" dirty="0"/>
          </a:p>
        </p:txBody>
      </p:sp>
      <p:sp>
        <p:nvSpPr>
          <p:cNvPr id="15" name="Rectangle 1"/>
          <p:cNvSpPr>
            <a:spLocks noChangeArrowheads="1"/>
          </p:cNvSpPr>
          <p:nvPr/>
        </p:nvSpPr>
        <p:spPr bwMode="auto">
          <a:xfrm>
            <a:off x="3510900" y="4156797"/>
            <a:ext cx="2645276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es-ES" sz="1200" b="1" dirty="0">
                <a:solidFill>
                  <a:schemeClr val="tx1"/>
                </a:solidFill>
                <a:latin typeface="Calibri" pitchFamily="34" charset="0"/>
                <a:ea typeface="Calibri" pitchFamily="34" charset="0"/>
                <a:cs typeface="Times New Roman" pitchFamily="18" charset="0"/>
              </a:rPr>
              <a:t>Antonio Alex Amor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s-ES" sz="1200" b="1" dirty="0">
                <a:solidFill>
                  <a:schemeClr val="tx1"/>
                </a:solidFill>
                <a:latin typeface="Calibri" pitchFamily="34" charset="0"/>
                <a:ea typeface="Calibri" pitchFamily="34" charset="0"/>
                <a:cs typeface="Times New Roman" pitchFamily="18" charset="0"/>
              </a:rPr>
              <a:t>José Daniel Martínez de Rioja del Nido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  <a:cs typeface="Times New Roman" pitchFamily="18" charset="0"/>
              </a:rPr>
              <a:t>Fernando Rodríguez Varela</a:t>
            </a:r>
            <a:r>
              <a:rPr kumimoji="0" lang="es-E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Arial" pitchFamily="34" charset="0"/>
              </a:rPr>
              <a:t>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99592" y="123478"/>
            <a:ext cx="6216344" cy="572700"/>
          </a:xfrm>
        </p:spPr>
        <p:txBody>
          <a:bodyPr/>
          <a:lstStyle/>
          <a:p>
            <a:r>
              <a:rPr lang="es-ES" dirty="0"/>
              <a:t>Índice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-342000">
              <a:spcAft>
                <a:spcPts val="1800"/>
              </a:spcAft>
              <a:buFont typeface="+mj-lt"/>
              <a:buAutoNum type="arabicPeriod"/>
            </a:pPr>
            <a:r>
              <a:rPr lang="es-ES" sz="2400" dirty="0">
                <a:solidFill>
                  <a:srgbClr val="595959"/>
                </a:solidFill>
              </a:rPr>
              <a:t>Caracterización de componentes</a:t>
            </a:r>
          </a:p>
          <a:p>
            <a:pPr marL="571500" indent="-457200">
              <a:spcAft>
                <a:spcPts val="1800"/>
              </a:spcAft>
              <a:buFont typeface="+mj-lt"/>
              <a:buAutoNum type="arabicPeriod"/>
            </a:pPr>
            <a:r>
              <a:rPr lang="es-ES" sz="2400" b="1" dirty="0">
                <a:solidFill>
                  <a:schemeClr val="tx1"/>
                </a:solidFill>
              </a:rPr>
              <a:t>Medida de velocidad y distancia</a:t>
            </a:r>
          </a:p>
          <a:p>
            <a:pPr>
              <a:spcAft>
                <a:spcPts val="1800"/>
              </a:spcAft>
              <a:buFont typeface="+mj-lt"/>
              <a:buAutoNum type="arabicPeriod"/>
            </a:pPr>
            <a:r>
              <a:rPr lang="es-ES" sz="2400" dirty="0"/>
              <a:t>Propuestas de mejora</a:t>
            </a:r>
          </a:p>
          <a:p>
            <a:pPr>
              <a:spcAft>
                <a:spcPts val="1800"/>
              </a:spcAft>
              <a:buFont typeface="+mj-lt"/>
              <a:buAutoNum type="arabicPeriod"/>
            </a:pPr>
            <a:r>
              <a:rPr lang="es-ES" sz="2400" dirty="0"/>
              <a:t>Análisis de negocio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10</a:t>
            </a:fld>
            <a:endParaRPr lang="es-ES"/>
          </a:p>
        </p:txBody>
      </p:sp>
      <p:sp>
        <p:nvSpPr>
          <p:cNvPr id="6" name="Rectángulo 5">
            <a:hlinkClick r:id="rId2" action="ppaction://hlinksldjump"/>
            <a:extLst>
              <a:ext uri="{FF2B5EF4-FFF2-40B4-BE49-F238E27FC236}">
                <a16:creationId xmlns="" xmlns:a16="http://schemas.microsoft.com/office/drawing/2014/main" id="{22A82A3D-9897-4366-B6D2-8CA8080C2577}"/>
              </a:ext>
            </a:extLst>
          </p:cNvPr>
          <p:cNvSpPr/>
          <p:nvPr/>
        </p:nvSpPr>
        <p:spPr>
          <a:xfrm>
            <a:off x="8472458" y="4663217"/>
            <a:ext cx="658958" cy="480283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5" name="Imagen 4">
            <a:extLst>
              <a:ext uri="{FF2B5EF4-FFF2-40B4-BE49-F238E27FC236}">
                <a16:creationId xmlns="" xmlns:a16="http://schemas.microsoft.com/office/drawing/2014/main" id="{E0754194-95CB-47C3-94DF-2D3337AFE9C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474" r="8566" b="7747"/>
          <a:stretch/>
        </p:blipFill>
        <p:spPr>
          <a:xfrm rot="16200000">
            <a:off x="5677170" y="1610872"/>
            <a:ext cx="2288265" cy="381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3321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F50614D9-35A9-4925-B9CB-354CD1CB54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592" y="119063"/>
            <a:ext cx="5783783" cy="960437"/>
          </a:xfrm>
        </p:spPr>
        <p:txBody>
          <a:bodyPr/>
          <a:lstStyle/>
          <a:p>
            <a:r>
              <a:rPr lang="es-ES" dirty="0"/>
              <a:t>Dimensionamiento de parámetros</a:t>
            </a:r>
            <a:endParaRPr lang="en-US" dirty="0"/>
          </a:p>
        </p:txBody>
      </p:sp>
      <p:sp>
        <p:nvSpPr>
          <p:cNvPr id="13" name="CuadroTexto 12">
            <a:extLst>
              <a:ext uri="{FF2B5EF4-FFF2-40B4-BE49-F238E27FC236}">
                <a16:creationId xmlns="" xmlns:a16="http://schemas.microsoft.com/office/drawing/2014/main" id="{9C87299B-BE83-42ED-81EC-CEDB94CD1632}"/>
              </a:ext>
            </a:extLst>
          </p:cNvPr>
          <p:cNvSpPr txBox="1"/>
          <p:nvPr/>
        </p:nvSpPr>
        <p:spPr>
          <a:xfrm>
            <a:off x="1458046" y="3714751"/>
            <a:ext cx="26013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42900">
              <a:buClrTx/>
            </a:pPr>
            <a:r>
              <a:rPr lang="es-ES" sz="1800" kern="120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Las frecuencias de batido serán de pocas decenas de Hz</a:t>
            </a:r>
            <a:endParaRPr lang="en-US" sz="1800" kern="1200" dirty="0"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7" name="Flecha: a la derecha 16">
            <a:extLst>
              <a:ext uri="{FF2B5EF4-FFF2-40B4-BE49-F238E27FC236}">
                <a16:creationId xmlns="" xmlns:a16="http://schemas.microsoft.com/office/drawing/2014/main" id="{8ADF953A-DC89-4345-A4C7-E820E805E8A7}"/>
              </a:ext>
            </a:extLst>
          </p:cNvPr>
          <p:cNvSpPr/>
          <p:nvPr/>
        </p:nvSpPr>
        <p:spPr>
          <a:xfrm>
            <a:off x="3923127" y="4015976"/>
            <a:ext cx="820669" cy="29779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>
              <a:buClrTx/>
            </a:pPr>
            <a:endParaRPr lang="en-US" sz="1350" kern="1200">
              <a:solidFill>
                <a:srgbClr val="FFFFFF"/>
              </a:solidFill>
            </a:endParaRPr>
          </a:p>
        </p:txBody>
      </p:sp>
      <p:sp>
        <p:nvSpPr>
          <p:cNvPr id="18" name="CuadroTexto 17">
            <a:extLst>
              <a:ext uri="{FF2B5EF4-FFF2-40B4-BE49-F238E27FC236}">
                <a16:creationId xmlns="" xmlns:a16="http://schemas.microsoft.com/office/drawing/2014/main" id="{5229A859-375F-4FE6-B559-574092BA5D6E}"/>
              </a:ext>
            </a:extLst>
          </p:cNvPr>
          <p:cNvSpPr txBox="1"/>
          <p:nvPr/>
        </p:nvSpPr>
        <p:spPr>
          <a:xfrm>
            <a:off x="4781938" y="4015975"/>
            <a:ext cx="277191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42900">
              <a:buClrTx/>
            </a:pPr>
            <a:r>
              <a:rPr lang="es-ES" sz="1350" kern="1200" dirty="0">
                <a:ea typeface="+mn-ea"/>
                <a:cs typeface="+mn-cs"/>
              </a:rPr>
              <a:t>Usar la placa sin el filtro paso alto</a:t>
            </a:r>
            <a:endParaRPr lang="en-US" sz="1350" kern="1200" dirty="0">
              <a:ea typeface="+mn-ea"/>
              <a:cs typeface="+mn-cs"/>
            </a:endParaRPr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63C70C-A65C-475D-A93B-855FEDE4DFB4}" type="slidenum">
              <a:rPr lang="en-US" smtClean="0">
                <a:solidFill>
                  <a:srgbClr val="FFFFFF"/>
                </a:solidFill>
              </a:rPr>
              <a:pPr/>
              <a:t>11</a:t>
            </a:fld>
            <a:endParaRPr lang="en-US">
              <a:solidFill>
                <a:srgbClr val="FFFFFF"/>
              </a:solidFill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728" y="1562779"/>
            <a:ext cx="4592588" cy="1827663"/>
          </a:xfrm>
          <a:prstGeom prst="rect">
            <a:avLst/>
          </a:prstGeom>
        </p:spPr>
      </p:pic>
      <p:sp>
        <p:nvSpPr>
          <p:cNvPr id="8" name="Rectángulo 7">
            <a:hlinkClick r:id="rId3" action="ppaction://hlinksldjump"/>
            <a:extLst>
              <a:ext uri="{FF2B5EF4-FFF2-40B4-BE49-F238E27FC236}">
                <a16:creationId xmlns="" xmlns:a16="http://schemas.microsoft.com/office/drawing/2014/main" id="{410A509A-FCC3-4320-B66A-142C1DA96343}"/>
              </a:ext>
            </a:extLst>
          </p:cNvPr>
          <p:cNvSpPr/>
          <p:nvPr/>
        </p:nvSpPr>
        <p:spPr>
          <a:xfrm>
            <a:off x="8472458" y="4663217"/>
            <a:ext cx="658958" cy="480283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Rectángulo 3">
            <a:extLst>
              <a:ext uri="{FF2B5EF4-FFF2-40B4-BE49-F238E27FC236}">
                <a16:creationId xmlns="" xmlns:a16="http://schemas.microsoft.com/office/drawing/2014/main" id="{4F81CEB8-690D-495E-925E-BFB05950859C}"/>
              </a:ext>
            </a:extLst>
          </p:cNvPr>
          <p:cNvSpPr/>
          <p:nvPr/>
        </p:nvSpPr>
        <p:spPr>
          <a:xfrm>
            <a:off x="3275856" y="2643758"/>
            <a:ext cx="1296144" cy="6480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</a:endParaRPr>
          </a:p>
        </p:txBody>
      </p:sp>
      <p:cxnSp>
        <p:nvCxnSpPr>
          <p:cNvPr id="7" name="Conector recto de flecha 6">
            <a:extLst>
              <a:ext uri="{FF2B5EF4-FFF2-40B4-BE49-F238E27FC236}">
                <a16:creationId xmlns="" xmlns:a16="http://schemas.microsoft.com/office/drawing/2014/main" id="{F2969526-45A1-4EE4-B998-13F34AEFDC60}"/>
              </a:ext>
            </a:extLst>
          </p:cNvPr>
          <p:cNvCxnSpPr>
            <a:cxnSpLocks/>
          </p:cNvCxnSpPr>
          <p:nvPr/>
        </p:nvCxnSpPr>
        <p:spPr>
          <a:xfrm>
            <a:off x="3635896" y="2715766"/>
            <a:ext cx="957227" cy="31036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0652286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="" xmlns:a16="http://schemas.microsoft.com/office/drawing/2014/main" id="{2CBEC119-2018-44B0-BB28-55977D1EBF44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0" y="987574"/>
            <a:ext cx="5454290" cy="3713870"/>
          </a:xfrm>
          <a:prstGeom prst="rect">
            <a:avLst/>
          </a:prstGeom>
        </p:spPr>
      </p:pic>
      <p:sp>
        <p:nvSpPr>
          <p:cNvPr id="5" name="Título 1">
            <a:extLst>
              <a:ext uri="{FF2B5EF4-FFF2-40B4-BE49-F238E27FC236}">
                <a16:creationId xmlns="" xmlns:a16="http://schemas.microsoft.com/office/drawing/2014/main" id="{F50614D9-35A9-4925-B9CB-354CD1CB5413}"/>
              </a:ext>
            </a:extLst>
          </p:cNvPr>
          <p:cNvSpPr txBox="1">
            <a:spLocks/>
          </p:cNvSpPr>
          <p:nvPr/>
        </p:nvSpPr>
        <p:spPr>
          <a:xfrm>
            <a:off x="2843808" y="-668610"/>
            <a:ext cx="6683765" cy="509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/>
          </a:p>
        </p:txBody>
      </p:sp>
      <p:sp>
        <p:nvSpPr>
          <p:cNvPr id="6" name="Título 1">
            <a:extLst>
              <a:ext uri="{FF2B5EF4-FFF2-40B4-BE49-F238E27FC236}">
                <a16:creationId xmlns="" xmlns:a16="http://schemas.microsoft.com/office/drawing/2014/main" id="{F50614D9-35A9-4925-B9CB-354CD1CB54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592" y="119063"/>
            <a:ext cx="5783783" cy="960437"/>
          </a:xfrm>
        </p:spPr>
        <p:txBody>
          <a:bodyPr/>
          <a:lstStyle/>
          <a:p>
            <a:r>
              <a:rPr lang="es-ES" dirty="0" err="1"/>
              <a:t>Linealización</a:t>
            </a:r>
            <a:r>
              <a:rPr lang="es-ES" dirty="0"/>
              <a:t> del VCO</a:t>
            </a:r>
            <a:endParaRPr lang="en-US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63C70C-A65C-475D-A93B-855FEDE4DFB4}" type="slidenum">
              <a:rPr lang="en-US" smtClean="0">
                <a:solidFill>
                  <a:srgbClr val="FFFFFF"/>
                </a:solidFill>
              </a:rPr>
              <a:pPr/>
              <a:t>12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Rectángulo 7">
            <a:hlinkClick r:id="rId3" action="ppaction://hlinksldjump"/>
            <a:extLst>
              <a:ext uri="{FF2B5EF4-FFF2-40B4-BE49-F238E27FC236}">
                <a16:creationId xmlns="" xmlns:a16="http://schemas.microsoft.com/office/drawing/2014/main" id="{517FF376-BE11-4446-A5E2-935B3CCD0613}"/>
              </a:ext>
            </a:extLst>
          </p:cNvPr>
          <p:cNvSpPr/>
          <p:nvPr/>
        </p:nvSpPr>
        <p:spPr>
          <a:xfrm>
            <a:off x="8472458" y="4663217"/>
            <a:ext cx="658958" cy="480283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77900186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>
            <a:extLst>
              <a:ext uri="{FF2B5EF4-FFF2-40B4-BE49-F238E27FC236}">
                <a16:creationId xmlns="" xmlns:a16="http://schemas.microsoft.com/office/drawing/2014/main" id="{134730C9-9726-418D-869A-56130C2F4B3A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990084"/>
            <a:ext cx="6961438" cy="2949818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="" xmlns:a16="http://schemas.microsoft.com/office/drawing/2014/main" id="{0170F917-7F1F-4CD7-AA45-EE5456544E47}"/>
              </a:ext>
            </a:extLst>
          </p:cNvPr>
          <p:cNvSpPr txBox="1"/>
          <p:nvPr/>
        </p:nvSpPr>
        <p:spPr>
          <a:xfrm>
            <a:off x="1619672" y="4006537"/>
            <a:ext cx="6056466" cy="8694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42900">
              <a:spcAft>
                <a:spcPts val="600"/>
              </a:spcAft>
              <a:buClrTx/>
            </a:pPr>
            <a:r>
              <a:rPr lang="es-ES" sz="1350" kern="1200" dirty="0">
                <a:ea typeface="+mn-ea"/>
                <a:cs typeface="+mn-cs"/>
              </a:rPr>
              <a:t>Tiempo de rampa: 0.5 ms</a:t>
            </a:r>
          </a:p>
          <a:p>
            <a:pPr defTabSz="342900">
              <a:spcAft>
                <a:spcPts val="600"/>
              </a:spcAft>
              <a:buClrTx/>
            </a:pPr>
            <a:r>
              <a:rPr lang="es-ES" sz="1350" kern="1200" dirty="0">
                <a:ea typeface="+mn-ea"/>
                <a:cs typeface="+mn-cs"/>
              </a:rPr>
              <a:t>Procesamos el rango: 0.3-0.4 ms para menor distorsión + ventana </a:t>
            </a:r>
            <a:r>
              <a:rPr lang="es-ES" sz="1350" kern="1200" dirty="0" err="1">
                <a:ea typeface="+mn-ea"/>
                <a:cs typeface="+mn-cs"/>
              </a:rPr>
              <a:t>Hamming</a:t>
            </a:r>
            <a:endParaRPr lang="es-ES" sz="1350" kern="1200" dirty="0">
              <a:ea typeface="+mn-ea"/>
              <a:cs typeface="+mn-cs"/>
            </a:endParaRPr>
          </a:p>
          <a:p>
            <a:pPr defTabSz="342900">
              <a:spcAft>
                <a:spcPts val="600"/>
              </a:spcAft>
              <a:buClrTx/>
            </a:pPr>
            <a:r>
              <a:rPr lang="es-ES" sz="1350" kern="1200" dirty="0">
                <a:ea typeface="+mn-ea"/>
                <a:cs typeface="+mn-cs"/>
              </a:rPr>
              <a:t>Integración no coherente: ventana 200 ms </a:t>
            </a:r>
            <a:endParaRPr lang="en-US" sz="1350" kern="1200" dirty="0">
              <a:ea typeface="+mn-ea"/>
              <a:cs typeface="+mn-cs"/>
            </a:endParaRPr>
          </a:p>
        </p:txBody>
      </p:sp>
      <p:sp>
        <p:nvSpPr>
          <p:cNvPr id="6" name="Título 1">
            <a:extLst>
              <a:ext uri="{FF2B5EF4-FFF2-40B4-BE49-F238E27FC236}">
                <a16:creationId xmlns="" xmlns:a16="http://schemas.microsoft.com/office/drawing/2014/main" id="{F50614D9-35A9-4925-B9CB-354CD1CB5413}"/>
              </a:ext>
            </a:extLst>
          </p:cNvPr>
          <p:cNvSpPr txBox="1">
            <a:spLocks/>
          </p:cNvSpPr>
          <p:nvPr/>
        </p:nvSpPr>
        <p:spPr>
          <a:xfrm>
            <a:off x="899592" y="119063"/>
            <a:ext cx="5783783" cy="960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 dirty="0"/>
              <a:t>Distancia del edificio B</a:t>
            </a:r>
            <a:endParaRPr lang="en-US" dirty="0"/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63C70C-A65C-475D-A93B-855FEDE4DFB4}" type="slidenum">
              <a:rPr lang="en-US" smtClean="0">
                <a:solidFill>
                  <a:srgbClr val="FFFFFF"/>
                </a:solidFill>
              </a:rPr>
              <a:pPr/>
              <a:t>13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Rectángulo 6">
            <a:hlinkClick r:id="rId3" action="ppaction://hlinksldjump"/>
            <a:extLst>
              <a:ext uri="{FF2B5EF4-FFF2-40B4-BE49-F238E27FC236}">
                <a16:creationId xmlns="" xmlns:a16="http://schemas.microsoft.com/office/drawing/2014/main" id="{B78D3CC7-C746-4074-AD64-1F5A83D025F6}"/>
              </a:ext>
            </a:extLst>
          </p:cNvPr>
          <p:cNvSpPr/>
          <p:nvPr/>
        </p:nvSpPr>
        <p:spPr>
          <a:xfrm>
            <a:off x="8472458" y="4663217"/>
            <a:ext cx="658958" cy="480283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48150363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hlinkClick r:id="rId3" action="ppaction://hlinksldjump"/>
            <a:extLst>
              <a:ext uri="{FF2B5EF4-FFF2-40B4-BE49-F238E27FC236}">
                <a16:creationId xmlns="" xmlns:a16="http://schemas.microsoft.com/office/drawing/2014/main" id="{8368B07C-5E44-486B-A9CF-039661B73D43}"/>
              </a:ext>
            </a:extLst>
          </p:cNvPr>
          <p:cNvSpPr/>
          <p:nvPr/>
        </p:nvSpPr>
        <p:spPr>
          <a:xfrm>
            <a:off x="8472458" y="4663217"/>
            <a:ext cx="658958" cy="480283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5" name="Imagen 4">
            <a:extLst>
              <a:ext uri="{FF2B5EF4-FFF2-40B4-BE49-F238E27FC236}">
                <a16:creationId xmlns="" xmlns:a16="http://schemas.microsoft.com/office/drawing/2014/main" id="{E03A2FD1-7B20-4AB6-93E0-F285E93C28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2535281" y="-312422"/>
            <a:ext cx="3650567" cy="6489896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="" xmlns:a16="http://schemas.microsoft.com/office/drawing/2014/main" id="{E03A2FD1-7B20-4AB6-93E0-F285E93C28A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4182" b="4709"/>
          <a:stretch/>
        </p:blipFill>
        <p:spPr>
          <a:xfrm rot="16200000">
            <a:off x="6400870" y="2014678"/>
            <a:ext cx="3650567" cy="1835696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="" xmlns:a16="http://schemas.microsoft.com/office/drawing/2014/main" id="{E03A2FD1-7B20-4AB6-93E0-F285E93C28A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99020"/>
          <a:stretch/>
        </p:blipFill>
        <p:spPr>
          <a:xfrm rot="16200000">
            <a:off x="-1251572" y="2358813"/>
            <a:ext cx="3650573" cy="1147427"/>
          </a:xfrm>
          <a:prstGeom prst="rect">
            <a:avLst/>
          </a:prstGeom>
        </p:spPr>
      </p:pic>
      <p:sp>
        <p:nvSpPr>
          <p:cNvPr id="12" name="Título 1">
            <a:extLst>
              <a:ext uri="{FF2B5EF4-FFF2-40B4-BE49-F238E27FC236}">
                <a16:creationId xmlns="" xmlns:a16="http://schemas.microsoft.com/office/drawing/2014/main" id="{F50614D9-35A9-4925-B9CB-354CD1CB5413}"/>
              </a:ext>
            </a:extLst>
          </p:cNvPr>
          <p:cNvSpPr txBox="1">
            <a:spLocks/>
          </p:cNvSpPr>
          <p:nvPr/>
        </p:nvSpPr>
        <p:spPr>
          <a:xfrm>
            <a:off x="899592" y="119063"/>
            <a:ext cx="5783783" cy="960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 dirty="0"/>
              <a:t>Medida con </a:t>
            </a:r>
            <a:r>
              <a:rPr lang="es-ES" dirty="0" err="1"/>
              <a:t>Vivaldis</a:t>
            </a:r>
            <a:endParaRPr lang="en-US" dirty="0"/>
          </a:p>
        </p:txBody>
      </p:sp>
      <p:sp>
        <p:nvSpPr>
          <p:cNvPr id="13" name="Marcador de número de diapositiva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63C70C-A65C-475D-A93B-855FEDE4DFB4}" type="slidenum">
              <a:rPr lang="en-US" smtClean="0">
                <a:solidFill>
                  <a:srgbClr val="FFFFFF"/>
                </a:solidFill>
              </a:rPr>
              <a:pPr/>
              <a:t>14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0800554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="" xmlns:a16="http://schemas.microsoft.com/office/drawing/2014/main" id="{AB3A74F1-661F-4B39-847D-A28B9BD373B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1131590"/>
            <a:ext cx="7249999" cy="3053798"/>
          </a:xfrm>
          <a:prstGeom prst="rect">
            <a:avLst/>
          </a:prstGeom>
        </p:spPr>
      </p:pic>
      <p:cxnSp>
        <p:nvCxnSpPr>
          <p:cNvPr id="6" name="Conector recto de flecha 5">
            <a:extLst>
              <a:ext uri="{FF2B5EF4-FFF2-40B4-BE49-F238E27FC236}">
                <a16:creationId xmlns="" xmlns:a16="http://schemas.microsoft.com/office/drawing/2014/main" id="{AD55FF15-567C-4B71-B91C-23D083ABA5CF}"/>
              </a:ext>
            </a:extLst>
          </p:cNvPr>
          <p:cNvCxnSpPr>
            <a:cxnSpLocks/>
          </p:cNvCxnSpPr>
          <p:nvPr/>
        </p:nvCxnSpPr>
        <p:spPr>
          <a:xfrm flipH="1">
            <a:off x="1875813" y="3032449"/>
            <a:ext cx="906648" cy="115293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Conector recto de flecha 6">
            <a:extLst>
              <a:ext uri="{FF2B5EF4-FFF2-40B4-BE49-F238E27FC236}">
                <a16:creationId xmlns="" xmlns:a16="http://schemas.microsoft.com/office/drawing/2014/main" id="{5F3737E4-35B0-40A2-8008-B216A9F392B8}"/>
              </a:ext>
            </a:extLst>
          </p:cNvPr>
          <p:cNvCxnSpPr>
            <a:cxnSpLocks/>
          </p:cNvCxnSpPr>
          <p:nvPr/>
        </p:nvCxnSpPr>
        <p:spPr>
          <a:xfrm flipH="1">
            <a:off x="3368279" y="3032449"/>
            <a:ext cx="541677" cy="132657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CuadroTexto 9">
            <a:extLst>
              <a:ext uri="{FF2B5EF4-FFF2-40B4-BE49-F238E27FC236}">
                <a16:creationId xmlns="" xmlns:a16="http://schemas.microsoft.com/office/drawing/2014/main" id="{4408E11E-12C8-41D6-BC9C-6C995A7DC3C9}"/>
              </a:ext>
            </a:extLst>
          </p:cNvPr>
          <p:cNvSpPr txBox="1"/>
          <p:nvPr/>
        </p:nvSpPr>
        <p:spPr>
          <a:xfrm>
            <a:off x="1244179" y="4220528"/>
            <a:ext cx="75219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42900">
              <a:buClrTx/>
            </a:pPr>
            <a:r>
              <a:rPr lang="es-ES" sz="1350" kern="1200" dirty="0">
                <a:ea typeface="+mn-ea"/>
                <a:cs typeface="+mn-cs"/>
              </a:rPr>
              <a:t>Vertical</a:t>
            </a:r>
            <a:endParaRPr lang="en-US" sz="1350" kern="1200" dirty="0">
              <a:ea typeface="+mn-ea"/>
              <a:cs typeface="+mn-cs"/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="" xmlns:a16="http://schemas.microsoft.com/office/drawing/2014/main" id="{D1565892-5F5F-405A-AA02-401C321FEDF6}"/>
              </a:ext>
            </a:extLst>
          </p:cNvPr>
          <p:cNvSpPr txBox="1"/>
          <p:nvPr/>
        </p:nvSpPr>
        <p:spPr>
          <a:xfrm>
            <a:off x="2612905" y="4309980"/>
            <a:ext cx="96372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42900">
              <a:buClrTx/>
            </a:pPr>
            <a:r>
              <a:rPr lang="es-ES" sz="1350" kern="1200" dirty="0">
                <a:ea typeface="+mn-ea"/>
                <a:cs typeface="+mn-cs"/>
              </a:rPr>
              <a:t>Horizontal</a:t>
            </a:r>
            <a:endParaRPr lang="en-US" sz="1350" kern="1200" dirty="0">
              <a:ea typeface="+mn-ea"/>
              <a:cs typeface="+mn-cs"/>
            </a:endParaRPr>
          </a:p>
        </p:txBody>
      </p:sp>
      <p:sp>
        <p:nvSpPr>
          <p:cNvPr id="8" name="Título 1">
            <a:extLst>
              <a:ext uri="{FF2B5EF4-FFF2-40B4-BE49-F238E27FC236}">
                <a16:creationId xmlns="" xmlns:a16="http://schemas.microsoft.com/office/drawing/2014/main" id="{F50614D9-35A9-4925-B9CB-354CD1CB5413}"/>
              </a:ext>
            </a:extLst>
          </p:cNvPr>
          <p:cNvSpPr txBox="1">
            <a:spLocks/>
          </p:cNvSpPr>
          <p:nvPr/>
        </p:nvSpPr>
        <p:spPr>
          <a:xfrm>
            <a:off x="899592" y="119063"/>
            <a:ext cx="6192688" cy="960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 dirty="0"/>
              <a:t>Medida con </a:t>
            </a:r>
            <a:r>
              <a:rPr lang="es-ES" dirty="0" err="1"/>
              <a:t>Vivaldis</a:t>
            </a:r>
            <a:r>
              <a:rPr lang="es-ES" dirty="0"/>
              <a:t> </a:t>
            </a:r>
            <a:r>
              <a:rPr lang="es-ES" sz="2400" dirty="0">
                <a:solidFill>
                  <a:srgbClr val="595959"/>
                </a:solidFill>
              </a:rPr>
              <a:t>(2 orientaciones)</a:t>
            </a:r>
            <a:endParaRPr lang="en-US" dirty="0">
              <a:solidFill>
                <a:srgbClr val="595959"/>
              </a:solidFill>
            </a:endParaRP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63C70C-A65C-475D-A93B-855FEDE4DFB4}" type="slidenum">
              <a:rPr lang="en-US" smtClean="0">
                <a:solidFill>
                  <a:srgbClr val="FFFFFF"/>
                </a:solidFill>
              </a:rPr>
              <a:pPr/>
              <a:t>15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9" name="Rectángulo 8">
            <a:hlinkClick r:id="rId3" action="ppaction://hlinksldjump"/>
            <a:extLst>
              <a:ext uri="{FF2B5EF4-FFF2-40B4-BE49-F238E27FC236}">
                <a16:creationId xmlns="" xmlns:a16="http://schemas.microsoft.com/office/drawing/2014/main" id="{871649D1-5F4A-4CD0-A9E5-76E362A95F8C}"/>
              </a:ext>
            </a:extLst>
          </p:cNvPr>
          <p:cNvSpPr/>
          <p:nvPr/>
        </p:nvSpPr>
        <p:spPr>
          <a:xfrm>
            <a:off x="8472458" y="4663217"/>
            <a:ext cx="658958" cy="480283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19629208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E0C81D11-AE09-4BDB-B512-6A2E91F23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592" y="127000"/>
            <a:ext cx="5783783" cy="960438"/>
          </a:xfrm>
        </p:spPr>
        <p:txBody>
          <a:bodyPr/>
          <a:lstStyle/>
          <a:p>
            <a:r>
              <a:rPr lang="es-ES" dirty="0"/>
              <a:t>Puerta Metálica</a:t>
            </a:r>
            <a:endParaRPr lang="en-US" dirty="0"/>
          </a:p>
        </p:txBody>
      </p:sp>
      <p:pic>
        <p:nvPicPr>
          <p:cNvPr id="5" name="Imagen 4">
            <a:extLst>
              <a:ext uri="{FF2B5EF4-FFF2-40B4-BE49-F238E27FC236}">
                <a16:creationId xmlns="" xmlns:a16="http://schemas.microsoft.com/office/drawing/2014/main" id="{CA83C198-F8F9-41F9-A14F-B92BFAA641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7582" y="1086916"/>
            <a:ext cx="5590837" cy="3144846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="" xmlns:a16="http://schemas.microsoft.com/office/drawing/2014/main" id="{F2E1565B-4D6C-4533-AF15-8574BAE50028}"/>
              </a:ext>
            </a:extLst>
          </p:cNvPr>
          <p:cNvSpPr txBox="1"/>
          <p:nvPr/>
        </p:nvSpPr>
        <p:spPr>
          <a:xfrm>
            <a:off x="1764223" y="4536918"/>
            <a:ext cx="535755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42900">
              <a:buClrTx/>
            </a:pPr>
            <a:r>
              <a:rPr lang="es-ES" sz="1500" kern="1200" dirty="0">
                <a:ea typeface="+mn-ea"/>
                <a:cs typeface="+mn-cs"/>
              </a:rPr>
              <a:t>Probamos a acercarnos y alejarnos de la puerta con el radar</a:t>
            </a:r>
            <a:endParaRPr lang="en-US" sz="1500" kern="1200" dirty="0">
              <a:ea typeface="+mn-ea"/>
              <a:cs typeface="+mn-cs"/>
            </a:endParaRPr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63C70C-A65C-475D-A93B-855FEDE4DFB4}" type="slidenum">
              <a:rPr lang="en-US" smtClean="0">
                <a:solidFill>
                  <a:srgbClr val="FFFFFF"/>
                </a:solidFill>
              </a:rPr>
              <a:pPr/>
              <a:t>16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Rectángulo 6">
            <a:hlinkClick r:id="rId3" action="ppaction://hlinksldjump"/>
            <a:extLst>
              <a:ext uri="{FF2B5EF4-FFF2-40B4-BE49-F238E27FC236}">
                <a16:creationId xmlns="" xmlns:a16="http://schemas.microsoft.com/office/drawing/2014/main" id="{30447CA5-1A44-48A0-B9F5-892A81880929}"/>
              </a:ext>
            </a:extLst>
          </p:cNvPr>
          <p:cNvSpPr/>
          <p:nvPr/>
        </p:nvSpPr>
        <p:spPr>
          <a:xfrm>
            <a:off x="8472458" y="4663217"/>
            <a:ext cx="658958" cy="480283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56671050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="" xmlns:a16="http://schemas.microsoft.com/office/drawing/2014/main" id="{797CB00C-DB40-4302-B638-546E07075EE7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394" y="1160585"/>
            <a:ext cx="8113541" cy="3703319"/>
          </a:xfrm>
          <a:prstGeom prst="rect">
            <a:avLst/>
          </a:prstGeom>
        </p:spPr>
      </p:pic>
      <p:sp>
        <p:nvSpPr>
          <p:cNvPr id="5" name="Elipse 4">
            <a:extLst>
              <a:ext uri="{FF2B5EF4-FFF2-40B4-BE49-F238E27FC236}">
                <a16:creationId xmlns="" xmlns:a16="http://schemas.microsoft.com/office/drawing/2014/main" id="{C4BA44A8-ED8B-453F-A7C8-E92C90BC4680}"/>
              </a:ext>
            </a:extLst>
          </p:cNvPr>
          <p:cNvSpPr/>
          <p:nvPr/>
        </p:nvSpPr>
        <p:spPr>
          <a:xfrm rot="2924644">
            <a:off x="1480564" y="3522567"/>
            <a:ext cx="762443" cy="283325"/>
          </a:xfrm>
          <a:prstGeom prst="ellipse">
            <a:avLst/>
          </a:prstGeom>
          <a:noFill/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342900">
              <a:buClrTx/>
            </a:pPr>
            <a:endParaRPr lang="en-US" sz="1350" kern="1200">
              <a:noFill/>
            </a:endParaRPr>
          </a:p>
        </p:txBody>
      </p:sp>
      <p:sp>
        <p:nvSpPr>
          <p:cNvPr id="6" name="Elipse 5">
            <a:extLst>
              <a:ext uri="{FF2B5EF4-FFF2-40B4-BE49-F238E27FC236}">
                <a16:creationId xmlns="" xmlns:a16="http://schemas.microsoft.com/office/drawing/2014/main" id="{ABB6F6C9-7859-4801-A791-96D2A31230A9}"/>
              </a:ext>
            </a:extLst>
          </p:cNvPr>
          <p:cNvSpPr/>
          <p:nvPr/>
        </p:nvSpPr>
        <p:spPr>
          <a:xfrm rot="3190845">
            <a:off x="3361178" y="3477637"/>
            <a:ext cx="204686" cy="529423"/>
          </a:xfrm>
          <a:prstGeom prst="ellipse">
            <a:avLst/>
          </a:prstGeom>
          <a:noFill/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342900">
              <a:buClrTx/>
            </a:pPr>
            <a:endParaRPr lang="en-US" sz="1350" kern="1200">
              <a:noFill/>
            </a:endParaRPr>
          </a:p>
        </p:txBody>
      </p:sp>
      <p:cxnSp>
        <p:nvCxnSpPr>
          <p:cNvPr id="7" name="Conector recto de flecha 6">
            <a:extLst>
              <a:ext uri="{FF2B5EF4-FFF2-40B4-BE49-F238E27FC236}">
                <a16:creationId xmlns="" xmlns:a16="http://schemas.microsoft.com/office/drawing/2014/main" id="{0C2566E5-F22E-4B94-AA5D-A692AF3B14BD}"/>
              </a:ext>
            </a:extLst>
          </p:cNvPr>
          <p:cNvCxnSpPr>
            <a:cxnSpLocks/>
            <a:stCxn id="5" idx="2"/>
          </p:cNvCxnSpPr>
          <p:nvPr/>
        </p:nvCxnSpPr>
        <p:spPr>
          <a:xfrm flipH="1" flipV="1">
            <a:off x="919706" y="2606197"/>
            <a:ext cx="690692" cy="77144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CuadroTexto 7">
            <a:extLst>
              <a:ext uri="{FF2B5EF4-FFF2-40B4-BE49-F238E27FC236}">
                <a16:creationId xmlns="" xmlns:a16="http://schemas.microsoft.com/office/drawing/2014/main" id="{D4CBE659-E632-453F-A250-B2511D4B0D29}"/>
              </a:ext>
            </a:extLst>
          </p:cNvPr>
          <p:cNvSpPr txBox="1"/>
          <p:nvPr/>
        </p:nvSpPr>
        <p:spPr>
          <a:xfrm>
            <a:off x="386706" y="2329195"/>
            <a:ext cx="94448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42900">
              <a:buClrTx/>
            </a:pPr>
            <a:r>
              <a:rPr lang="es-ES" sz="1350" kern="1200" dirty="0">
                <a:ea typeface="+mn-ea"/>
                <a:cs typeface="+mn-cs"/>
              </a:rPr>
              <a:t>Corriendo</a:t>
            </a:r>
            <a:endParaRPr lang="en-US" sz="1350" kern="1200" dirty="0">
              <a:ea typeface="+mn-ea"/>
              <a:cs typeface="+mn-cs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="" xmlns:a16="http://schemas.microsoft.com/office/drawing/2014/main" id="{B3A275A5-A2EB-4DB6-A0F1-CC5930CD7ED0}"/>
              </a:ext>
            </a:extLst>
          </p:cNvPr>
          <p:cNvSpPr txBox="1"/>
          <p:nvPr/>
        </p:nvSpPr>
        <p:spPr>
          <a:xfrm>
            <a:off x="4085055" y="2121252"/>
            <a:ext cx="87716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42900">
              <a:buClrTx/>
            </a:pPr>
            <a:r>
              <a:rPr lang="es-ES" sz="1350" kern="1200" dirty="0">
                <a:ea typeface="+mn-ea"/>
                <a:cs typeface="+mn-cs"/>
              </a:rPr>
              <a:t>Andando</a:t>
            </a:r>
            <a:endParaRPr lang="en-US" sz="1350" kern="1200" dirty="0">
              <a:ea typeface="+mn-ea"/>
              <a:cs typeface="+mn-cs"/>
            </a:endParaRPr>
          </a:p>
        </p:txBody>
      </p:sp>
      <p:cxnSp>
        <p:nvCxnSpPr>
          <p:cNvPr id="10" name="Conector recto de flecha 9">
            <a:extLst>
              <a:ext uri="{FF2B5EF4-FFF2-40B4-BE49-F238E27FC236}">
                <a16:creationId xmlns="" xmlns:a16="http://schemas.microsoft.com/office/drawing/2014/main" id="{32CDF0E1-AD96-4962-8AD9-44CF528741B6}"/>
              </a:ext>
            </a:extLst>
          </p:cNvPr>
          <p:cNvCxnSpPr>
            <a:cxnSpLocks/>
          </p:cNvCxnSpPr>
          <p:nvPr/>
        </p:nvCxnSpPr>
        <p:spPr>
          <a:xfrm flipV="1">
            <a:off x="3598108" y="2329196"/>
            <a:ext cx="973892" cy="126916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Título 1">
            <a:extLst>
              <a:ext uri="{FF2B5EF4-FFF2-40B4-BE49-F238E27FC236}">
                <a16:creationId xmlns="" xmlns:a16="http://schemas.microsoft.com/office/drawing/2014/main" id="{E0C81D11-AE09-4BDB-B512-6A2E91F23E0B}"/>
              </a:ext>
            </a:extLst>
          </p:cNvPr>
          <p:cNvSpPr txBox="1">
            <a:spLocks/>
          </p:cNvSpPr>
          <p:nvPr/>
        </p:nvSpPr>
        <p:spPr>
          <a:xfrm>
            <a:off x="899592" y="127000"/>
            <a:ext cx="5783783" cy="960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/>
              <a:t>Puerta Metálica</a:t>
            </a:r>
            <a:endParaRPr lang="en-US" dirty="0"/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63C70C-A65C-475D-A93B-855FEDE4DFB4}" type="slidenum">
              <a:rPr lang="en-US" smtClean="0">
                <a:solidFill>
                  <a:srgbClr val="FFFFFF"/>
                </a:solidFill>
              </a:rPr>
              <a:pPr/>
              <a:t>17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12" name="Rectángulo 11">
            <a:hlinkClick r:id="rId3" action="ppaction://hlinksldjump"/>
            <a:extLst>
              <a:ext uri="{FF2B5EF4-FFF2-40B4-BE49-F238E27FC236}">
                <a16:creationId xmlns="" xmlns:a16="http://schemas.microsoft.com/office/drawing/2014/main" id="{7FCD745F-701A-4D3E-90D2-ABA73BB7DA62}"/>
              </a:ext>
            </a:extLst>
          </p:cNvPr>
          <p:cNvSpPr/>
          <p:nvPr/>
        </p:nvSpPr>
        <p:spPr>
          <a:xfrm>
            <a:off x="8472458" y="4663217"/>
            <a:ext cx="658958" cy="480283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94901910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="" xmlns:a16="http://schemas.microsoft.com/office/drawing/2014/main" id="{958CDC70-0295-40D3-9490-A361C863777E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56"/>
          <a:stretch/>
        </p:blipFill>
        <p:spPr>
          <a:xfrm>
            <a:off x="1944694" y="1063487"/>
            <a:ext cx="5468510" cy="3269974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="" xmlns:a16="http://schemas.microsoft.com/office/drawing/2014/main" id="{42C426A3-7266-439C-BF85-A84EF783F15A}"/>
              </a:ext>
            </a:extLst>
          </p:cNvPr>
          <p:cNvSpPr txBox="1"/>
          <p:nvPr/>
        </p:nvSpPr>
        <p:spPr>
          <a:xfrm>
            <a:off x="2915816" y="4419291"/>
            <a:ext cx="254281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42900">
              <a:buClrTx/>
            </a:pPr>
            <a:r>
              <a:rPr lang="es-ES" sz="1350" kern="1200" dirty="0">
                <a:ea typeface="+mn-ea"/>
                <a:cs typeface="+mn-cs"/>
              </a:rPr>
              <a:t>Ventana FFT = 0.5 s </a:t>
            </a:r>
            <a:r>
              <a:rPr lang="es-ES" sz="1350" kern="1200" dirty="0" err="1">
                <a:ea typeface="+mn-ea"/>
                <a:cs typeface="+mn-cs"/>
              </a:rPr>
              <a:t>Hamming</a:t>
            </a:r>
            <a:endParaRPr lang="en-US" sz="1350" kern="1200" dirty="0">
              <a:ea typeface="+mn-ea"/>
              <a:cs typeface="+mn-cs"/>
            </a:endParaRPr>
          </a:p>
        </p:txBody>
      </p:sp>
      <p:sp>
        <p:nvSpPr>
          <p:cNvPr id="3" name="Elipse 2">
            <a:extLst>
              <a:ext uri="{FF2B5EF4-FFF2-40B4-BE49-F238E27FC236}">
                <a16:creationId xmlns="" xmlns:a16="http://schemas.microsoft.com/office/drawing/2014/main" id="{7A732D7B-7B02-4673-A388-BB32A0C22C66}"/>
              </a:ext>
            </a:extLst>
          </p:cNvPr>
          <p:cNvSpPr/>
          <p:nvPr/>
        </p:nvSpPr>
        <p:spPr>
          <a:xfrm>
            <a:off x="2753140" y="3031435"/>
            <a:ext cx="1093304" cy="771824"/>
          </a:xfrm>
          <a:prstGeom prst="ellipse">
            <a:avLst/>
          </a:prstGeom>
          <a:noFill/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342900">
              <a:buClrTx/>
            </a:pPr>
            <a:endParaRPr lang="en-US" sz="1350" kern="1200">
              <a:noFill/>
            </a:endParaRPr>
          </a:p>
        </p:txBody>
      </p:sp>
      <p:sp>
        <p:nvSpPr>
          <p:cNvPr id="6" name="Elipse 5">
            <a:extLst>
              <a:ext uri="{FF2B5EF4-FFF2-40B4-BE49-F238E27FC236}">
                <a16:creationId xmlns="" xmlns:a16="http://schemas.microsoft.com/office/drawing/2014/main" id="{7D2F4F6C-9751-4B80-A4C3-B12766D43F68}"/>
              </a:ext>
            </a:extLst>
          </p:cNvPr>
          <p:cNvSpPr/>
          <p:nvPr/>
        </p:nvSpPr>
        <p:spPr>
          <a:xfrm>
            <a:off x="3917358" y="3205369"/>
            <a:ext cx="2503320" cy="771824"/>
          </a:xfrm>
          <a:prstGeom prst="ellipse">
            <a:avLst/>
          </a:prstGeom>
          <a:noFill/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342900">
              <a:buClrTx/>
            </a:pPr>
            <a:endParaRPr lang="en-US" sz="1350" kern="1200">
              <a:noFill/>
            </a:endParaRPr>
          </a:p>
        </p:txBody>
      </p:sp>
      <p:cxnSp>
        <p:nvCxnSpPr>
          <p:cNvPr id="8" name="Conector recto de flecha 7">
            <a:extLst>
              <a:ext uri="{FF2B5EF4-FFF2-40B4-BE49-F238E27FC236}">
                <a16:creationId xmlns="" xmlns:a16="http://schemas.microsoft.com/office/drawing/2014/main" id="{7101B1BB-E989-43F6-910E-AFF434BF02F0}"/>
              </a:ext>
            </a:extLst>
          </p:cNvPr>
          <p:cNvCxnSpPr/>
          <p:nvPr/>
        </p:nvCxnSpPr>
        <p:spPr>
          <a:xfrm flipH="1" flipV="1">
            <a:off x="1944694" y="2226366"/>
            <a:ext cx="1116559" cy="80506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CuadroTexto 8">
            <a:extLst>
              <a:ext uri="{FF2B5EF4-FFF2-40B4-BE49-F238E27FC236}">
                <a16:creationId xmlns="" xmlns:a16="http://schemas.microsoft.com/office/drawing/2014/main" id="{BA056D43-5328-4A6B-AF85-BEDD48D355FE}"/>
              </a:ext>
            </a:extLst>
          </p:cNvPr>
          <p:cNvSpPr txBox="1"/>
          <p:nvPr/>
        </p:nvSpPr>
        <p:spPr>
          <a:xfrm>
            <a:off x="1240158" y="1953093"/>
            <a:ext cx="94448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42900">
              <a:buClrTx/>
            </a:pPr>
            <a:r>
              <a:rPr lang="es-ES" sz="1350" kern="1200" dirty="0">
                <a:ea typeface="+mn-ea"/>
                <a:cs typeface="+mn-cs"/>
              </a:rPr>
              <a:t>Corriendo</a:t>
            </a:r>
            <a:endParaRPr lang="en-US" sz="1350" kern="1200" dirty="0">
              <a:ea typeface="+mn-ea"/>
              <a:cs typeface="+mn-cs"/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="" xmlns:a16="http://schemas.microsoft.com/office/drawing/2014/main" id="{22D171F7-587A-4B8A-B6F2-C1C05A2F4E84}"/>
              </a:ext>
            </a:extLst>
          </p:cNvPr>
          <p:cNvSpPr txBox="1"/>
          <p:nvPr/>
        </p:nvSpPr>
        <p:spPr>
          <a:xfrm>
            <a:off x="7413204" y="2398392"/>
            <a:ext cx="87716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42900">
              <a:buClrTx/>
            </a:pPr>
            <a:r>
              <a:rPr lang="es-ES" sz="1350" kern="1200" dirty="0">
                <a:ea typeface="+mn-ea"/>
                <a:cs typeface="+mn-cs"/>
              </a:rPr>
              <a:t>Andando</a:t>
            </a:r>
            <a:endParaRPr lang="en-US" sz="1350" kern="1200" dirty="0">
              <a:ea typeface="+mn-ea"/>
              <a:cs typeface="+mn-cs"/>
            </a:endParaRPr>
          </a:p>
        </p:txBody>
      </p:sp>
      <p:cxnSp>
        <p:nvCxnSpPr>
          <p:cNvPr id="11" name="Conector recto de flecha 10">
            <a:extLst>
              <a:ext uri="{FF2B5EF4-FFF2-40B4-BE49-F238E27FC236}">
                <a16:creationId xmlns="" xmlns:a16="http://schemas.microsoft.com/office/drawing/2014/main" id="{F3FFD475-C9F3-4475-B5E0-7B1678D3D27D}"/>
              </a:ext>
            </a:extLst>
          </p:cNvPr>
          <p:cNvCxnSpPr>
            <a:cxnSpLocks/>
          </p:cNvCxnSpPr>
          <p:nvPr/>
        </p:nvCxnSpPr>
        <p:spPr>
          <a:xfrm flipV="1">
            <a:off x="5819108" y="2698474"/>
            <a:ext cx="1809129" cy="5861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Título 1">
            <a:extLst>
              <a:ext uri="{FF2B5EF4-FFF2-40B4-BE49-F238E27FC236}">
                <a16:creationId xmlns="" xmlns:a16="http://schemas.microsoft.com/office/drawing/2014/main" id="{E0C81D11-AE09-4BDB-B512-6A2E91F23E0B}"/>
              </a:ext>
            </a:extLst>
          </p:cNvPr>
          <p:cNvSpPr txBox="1">
            <a:spLocks/>
          </p:cNvSpPr>
          <p:nvPr/>
        </p:nvSpPr>
        <p:spPr>
          <a:xfrm>
            <a:off x="899592" y="127000"/>
            <a:ext cx="5783783" cy="960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 dirty="0"/>
              <a:t>Medida velocidad </a:t>
            </a:r>
            <a:r>
              <a:rPr lang="es-ES" dirty="0" err="1"/>
              <a:t>Doppler</a:t>
            </a:r>
            <a:endParaRPr lang="en-US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63C70C-A65C-475D-A93B-855FEDE4DFB4}" type="slidenum">
              <a:rPr lang="en-US" smtClean="0">
                <a:solidFill>
                  <a:srgbClr val="FFFFFF"/>
                </a:solidFill>
              </a:rPr>
              <a:pPr/>
              <a:t>18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13" name="Rectángulo 12">
            <a:hlinkClick r:id="rId3" action="ppaction://hlinksldjump"/>
            <a:extLst>
              <a:ext uri="{FF2B5EF4-FFF2-40B4-BE49-F238E27FC236}">
                <a16:creationId xmlns="" xmlns:a16="http://schemas.microsoft.com/office/drawing/2014/main" id="{E4CC3B7B-6403-41FB-B9F2-EC46CAD4495C}"/>
              </a:ext>
            </a:extLst>
          </p:cNvPr>
          <p:cNvSpPr/>
          <p:nvPr/>
        </p:nvSpPr>
        <p:spPr>
          <a:xfrm>
            <a:off x="8472458" y="4663217"/>
            <a:ext cx="658958" cy="480283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68455497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99592" y="123478"/>
            <a:ext cx="6216344" cy="572700"/>
          </a:xfrm>
        </p:spPr>
        <p:txBody>
          <a:bodyPr/>
          <a:lstStyle/>
          <a:p>
            <a:r>
              <a:rPr lang="es-ES" dirty="0"/>
              <a:t>Índice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-342000">
              <a:spcAft>
                <a:spcPts val="1800"/>
              </a:spcAft>
              <a:buFont typeface="+mj-lt"/>
              <a:buAutoNum type="arabicPeriod"/>
            </a:pPr>
            <a:r>
              <a:rPr lang="es-ES" sz="2400" dirty="0">
                <a:solidFill>
                  <a:srgbClr val="595959"/>
                </a:solidFill>
              </a:rPr>
              <a:t>Caracterización de componentes</a:t>
            </a:r>
          </a:p>
          <a:p>
            <a:pPr indent="-342000">
              <a:spcAft>
                <a:spcPts val="1800"/>
              </a:spcAft>
              <a:buFont typeface="+mj-lt"/>
              <a:buAutoNum type="arabicPeriod"/>
            </a:pPr>
            <a:r>
              <a:rPr lang="es-ES" sz="2400" dirty="0">
                <a:solidFill>
                  <a:srgbClr val="595959"/>
                </a:solidFill>
              </a:rPr>
              <a:t>Medida de velocidad y distancia</a:t>
            </a:r>
          </a:p>
          <a:p>
            <a:pPr marL="571500" indent="-457200">
              <a:spcAft>
                <a:spcPts val="1800"/>
              </a:spcAft>
              <a:buFont typeface="+mj-lt"/>
              <a:buAutoNum type="arabicPeriod"/>
            </a:pPr>
            <a:r>
              <a:rPr lang="es-ES" sz="2400" b="1" dirty="0">
                <a:solidFill>
                  <a:schemeClr val="tx1"/>
                </a:solidFill>
              </a:rPr>
              <a:t>Propuestas de mejora</a:t>
            </a:r>
          </a:p>
          <a:p>
            <a:pPr>
              <a:spcAft>
                <a:spcPts val="1800"/>
              </a:spcAft>
              <a:buFont typeface="+mj-lt"/>
              <a:buAutoNum type="arabicPeriod"/>
            </a:pPr>
            <a:r>
              <a:rPr lang="es-ES" sz="2400" dirty="0"/>
              <a:t>Análisis de negocio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19</a:t>
            </a:fld>
            <a:endParaRPr lang="es-ES"/>
          </a:p>
        </p:txBody>
      </p:sp>
      <p:sp>
        <p:nvSpPr>
          <p:cNvPr id="5" name="Rectángulo 4">
            <a:hlinkClick r:id="rId2" action="ppaction://hlinksldjump"/>
            <a:extLst>
              <a:ext uri="{FF2B5EF4-FFF2-40B4-BE49-F238E27FC236}">
                <a16:creationId xmlns="" xmlns:a16="http://schemas.microsoft.com/office/drawing/2014/main" id="{DBBC38D8-FC0F-4539-8C95-A980EB57B580}"/>
              </a:ext>
            </a:extLst>
          </p:cNvPr>
          <p:cNvSpPr/>
          <p:nvPr/>
        </p:nvSpPr>
        <p:spPr>
          <a:xfrm>
            <a:off x="8472458" y="4663217"/>
            <a:ext cx="658958" cy="480283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910688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99592" y="123478"/>
            <a:ext cx="6216344" cy="572700"/>
          </a:xfrm>
        </p:spPr>
        <p:txBody>
          <a:bodyPr/>
          <a:lstStyle/>
          <a:p>
            <a:r>
              <a:rPr lang="es-ES" dirty="0"/>
              <a:t>Índice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71500" indent="-457200">
              <a:spcAft>
                <a:spcPts val="1800"/>
              </a:spcAft>
              <a:buFont typeface="+mj-lt"/>
              <a:buAutoNum type="arabicPeriod"/>
            </a:pPr>
            <a:r>
              <a:rPr lang="es-ES" sz="2400" b="1" dirty="0">
                <a:solidFill>
                  <a:schemeClr val="tx1"/>
                </a:solidFill>
              </a:rPr>
              <a:t>Caracterización de componentes</a:t>
            </a:r>
          </a:p>
          <a:p>
            <a:pPr>
              <a:spcAft>
                <a:spcPts val="1800"/>
              </a:spcAft>
              <a:buFont typeface="+mj-lt"/>
              <a:buAutoNum type="arabicPeriod"/>
            </a:pPr>
            <a:r>
              <a:rPr lang="es-ES" sz="2400" dirty="0"/>
              <a:t>Medida de velocidad y distancia</a:t>
            </a:r>
          </a:p>
          <a:p>
            <a:pPr>
              <a:spcAft>
                <a:spcPts val="1800"/>
              </a:spcAft>
              <a:buFont typeface="+mj-lt"/>
              <a:buAutoNum type="arabicPeriod"/>
            </a:pPr>
            <a:r>
              <a:rPr lang="es-ES" sz="2400" dirty="0"/>
              <a:t>Propuestas de mejora</a:t>
            </a:r>
          </a:p>
          <a:p>
            <a:pPr>
              <a:spcAft>
                <a:spcPts val="1800"/>
              </a:spcAft>
              <a:buFont typeface="+mj-lt"/>
              <a:buAutoNum type="arabicPeriod"/>
            </a:pPr>
            <a:r>
              <a:rPr lang="es-ES" sz="2400" dirty="0"/>
              <a:t>Análisis de negocio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2</a:t>
            </a:fld>
            <a:endParaRPr lang="es-ES" dirty="0"/>
          </a:p>
        </p:txBody>
      </p:sp>
      <p:sp>
        <p:nvSpPr>
          <p:cNvPr id="5" name="Rectángulo 4">
            <a:hlinkClick r:id="rId2" action="ppaction://hlinksldjump"/>
            <a:extLst>
              <a:ext uri="{FF2B5EF4-FFF2-40B4-BE49-F238E27FC236}">
                <a16:creationId xmlns="" xmlns:a16="http://schemas.microsoft.com/office/drawing/2014/main" id="{204A1149-9FB5-44C9-B62E-CF8B044130B2}"/>
              </a:ext>
            </a:extLst>
          </p:cNvPr>
          <p:cNvSpPr/>
          <p:nvPr/>
        </p:nvSpPr>
        <p:spPr>
          <a:xfrm>
            <a:off x="8472458" y="4683755"/>
            <a:ext cx="658958" cy="480283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992932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71600" y="123478"/>
            <a:ext cx="7860700" cy="572700"/>
          </a:xfrm>
        </p:spPr>
        <p:txBody>
          <a:bodyPr/>
          <a:lstStyle/>
          <a:p>
            <a:r>
              <a:rPr lang="es-ES" dirty="0"/>
              <a:t>Diseño de Antena Vivaldi</a:t>
            </a:r>
            <a:endParaRPr lang="en-US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88858" y="942004"/>
            <a:ext cx="5284628" cy="561947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Exponential tapered slot antennas (ETSA)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>
          <a:xfrm>
            <a:off x="8595300" y="4749900"/>
            <a:ext cx="548700" cy="393600"/>
          </a:xfrm>
        </p:spPr>
        <p:txBody>
          <a:bodyPr/>
          <a:lstStyle/>
          <a:p>
            <a:fld id="{00000000-1234-1234-1234-123412341234}" type="slidenum">
              <a:rPr lang="en-US" smtClean="0">
                <a:solidFill>
                  <a:srgbClr val="000000"/>
                </a:solidFill>
              </a:rPr>
              <a:pPr/>
              <a:t>20</a:t>
            </a:fld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13" name="Picture 4" descr="F:\Asignaturas\Taller Radar\Vivaldi\IMG_20180226_114038.jpg">
            <a:extLst>
              <a:ext uri="{FF2B5EF4-FFF2-40B4-BE49-F238E27FC236}">
                <a16:creationId xmlns="" xmlns:a16="http://schemas.microsoft.com/office/drawing/2014/main" id="{557377DA-B238-47DE-8013-96DACE5546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9512" y="1563638"/>
            <a:ext cx="4817268" cy="2828712"/>
          </a:xfrm>
          <a:prstGeom prst="rect">
            <a:avLst/>
          </a:prstGeom>
          <a:noFill/>
        </p:spPr>
      </p:pic>
      <p:graphicFrame>
        <p:nvGraphicFramePr>
          <p:cNvPr id="15" name="13 Tabla">
            <a:extLst>
              <a:ext uri="{FF2B5EF4-FFF2-40B4-BE49-F238E27FC236}">
                <a16:creationId xmlns="" xmlns:a16="http://schemas.microsoft.com/office/drawing/2014/main" id="{E56C33C6-FC6B-47E3-B85B-CEA38130BAD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724726" y="3039910"/>
          <a:ext cx="2664000" cy="972000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13320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3320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_tradnl" sz="1400" dirty="0" err="1"/>
                        <a:t>Freq</a:t>
                      </a:r>
                      <a:r>
                        <a:rPr lang="es-ES_tradnl" sz="1400" dirty="0"/>
                        <a:t>. (GHz)</a:t>
                      </a:r>
                      <a:endParaRPr lang="es-E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l-GR" sz="1400" dirty="0">
                          <a:latin typeface="+mn-lt"/>
                          <a:cs typeface="Times New Roman" panose="02020603050405020304" pitchFamily="18" charset="0"/>
                        </a:rPr>
                        <a:t>λ</a:t>
                      </a:r>
                      <a:r>
                        <a:rPr lang="es-ES_tradnl" sz="1400" baseline="-25000" dirty="0"/>
                        <a:t>0</a:t>
                      </a:r>
                      <a:r>
                        <a:rPr lang="es-ES_tradnl" sz="1400" dirty="0"/>
                        <a:t>(cm)</a:t>
                      </a:r>
                      <a:endParaRPr lang="es-ES" sz="14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_tradnl" sz="1400" b="1" dirty="0">
                          <a:solidFill>
                            <a:srgbClr val="FF0000"/>
                          </a:solidFill>
                        </a:rPr>
                        <a:t>0.7</a:t>
                      </a:r>
                      <a:endParaRPr lang="es-ES" sz="14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_tradnl" sz="1400" b="1" dirty="0">
                          <a:solidFill>
                            <a:srgbClr val="FF0000"/>
                          </a:solidFill>
                        </a:rPr>
                        <a:t>42.9 </a:t>
                      </a:r>
                      <a:endParaRPr lang="es-ES" sz="14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_tradnl" sz="1400" dirty="0"/>
                        <a:t>2.7</a:t>
                      </a:r>
                      <a:endParaRPr lang="es-E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_tradnl" sz="1400" dirty="0"/>
                        <a:t>11.1</a:t>
                      </a:r>
                      <a:endParaRPr lang="es-ES" sz="14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7" name="Shape 61">
            <a:extLst>
              <a:ext uri="{FF2B5EF4-FFF2-40B4-BE49-F238E27FC236}">
                <a16:creationId xmlns="" xmlns:a16="http://schemas.microsoft.com/office/drawing/2014/main" id="{67119092-8218-49D2-86D2-815DA67B967C}"/>
              </a:ext>
            </a:extLst>
          </p:cNvPr>
          <p:cNvSpPr txBox="1">
            <a:spLocks/>
          </p:cNvSpPr>
          <p:nvPr/>
        </p:nvSpPr>
        <p:spPr>
          <a:xfrm>
            <a:off x="5473486" y="1779662"/>
            <a:ext cx="3148514" cy="764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lnSpc>
                <a:spcPct val="115000"/>
              </a:lnSpc>
              <a:buClr>
                <a:srgbClr val="595959"/>
              </a:buClr>
              <a:buSzPts val="1800"/>
            </a:pPr>
            <a:r>
              <a:rPr lang="es-ES_tradnl" sz="1600" b="1" dirty="0" err="1"/>
              <a:t>G</a:t>
            </a:r>
            <a:r>
              <a:rPr lang="es-ES_tradnl" sz="1600" b="1" baseline="-25000" dirty="0" err="1"/>
              <a:t>Max</a:t>
            </a:r>
            <a:r>
              <a:rPr lang="es-ES_tradnl" sz="1600" dirty="0"/>
              <a:t> = 4 - 7 dBi </a:t>
            </a:r>
          </a:p>
          <a:p>
            <a:pPr algn="ctr">
              <a:lnSpc>
                <a:spcPct val="115000"/>
              </a:lnSpc>
              <a:buClr>
                <a:srgbClr val="595959"/>
              </a:buClr>
              <a:buSzPts val="1800"/>
            </a:pPr>
            <a:r>
              <a:rPr lang="es-ES" sz="1600" dirty="0">
                <a:solidFill>
                  <a:srgbClr val="FFFFFF">
                    <a:lumMod val="50000"/>
                  </a:srgbClr>
                </a:solidFill>
              </a:rPr>
              <a:t>(compensable con potencia)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="" xmlns:a16="http://schemas.microsoft.com/office/drawing/2014/main" id="{662AD786-BDEC-40EC-9BC5-1D4216F3B2A7}"/>
              </a:ext>
            </a:extLst>
          </p:cNvPr>
          <p:cNvSpPr/>
          <p:nvPr/>
        </p:nvSpPr>
        <p:spPr>
          <a:xfrm>
            <a:off x="522000" y="1563638"/>
            <a:ext cx="1872208" cy="2943657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rgbClr val="FFFFFF"/>
              </a:solidFill>
            </a:endParaRPr>
          </a:p>
        </p:txBody>
      </p:sp>
      <p:sp>
        <p:nvSpPr>
          <p:cNvPr id="19" name="Rectángulo 18">
            <a:extLst>
              <a:ext uri="{FF2B5EF4-FFF2-40B4-BE49-F238E27FC236}">
                <a16:creationId xmlns="" xmlns:a16="http://schemas.microsoft.com/office/drawing/2014/main" id="{63610FA3-7189-4DFF-B514-9F1DF901FF57}"/>
              </a:ext>
            </a:extLst>
          </p:cNvPr>
          <p:cNvSpPr/>
          <p:nvPr/>
        </p:nvSpPr>
        <p:spPr>
          <a:xfrm>
            <a:off x="2411760" y="1563638"/>
            <a:ext cx="2376264" cy="2943657"/>
          </a:xfrm>
          <a:prstGeom prst="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rgbClr val="FFFFFF"/>
              </a:solidFill>
            </a:endParaRPr>
          </a:p>
        </p:txBody>
      </p:sp>
      <p:sp>
        <p:nvSpPr>
          <p:cNvPr id="10" name="Rectángulo 9">
            <a:hlinkClick r:id="rId4" action="ppaction://hlinksldjump"/>
            <a:extLst>
              <a:ext uri="{FF2B5EF4-FFF2-40B4-BE49-F238E27FC236}">
                <a16:creationId xmlns="" xmlns:a16="http://schemas.microsoft.com/office/drawing/2014/main" id="{45C8E77C-F23E-4562-BA70-5F5138205154}"/>
              </a:ext>
            </a:extLst>
          </p:cNvPr>
          <p:cNvSpPr/>
          <p:nvPr/>
        </p:nvSpPr>
        <p:spPr>
          <a:xfrm>
            <a:off x="8472458" y="4663217"/>
            <a:ext cx="658958" cy="480283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91322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ángulo 14">
            <a:hlinkClick r:id="rId3" action="ppaction://hlinksldjump"/>
            <a:extLst>
              <a:ext uri="{FF2B5EF4-FFF2-40B4-BE49-F238E27FC236}">
                <a16:creationId xmlns="" xmlns:a16="http://schemas.microsoft.com/office/drawing/2014/main" id="{5497F500-7DD2-4C4E-BA28-F001A8129163}"/>
              </a:ext>
            </a:extLst>
          </p:cNvPr>
          <p:cNvSpPr/>
          <p:nvPr/>
        </p:nvSpPr>
        <p:spPr>
          <a:xfrm>
            <a:off x="8472458" y="4663217"/>
            <a:ext cx="658958" cy="480283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71600" y="123478"/>
            <a:ext cx="7860700" cy="572700"/>
          </a:xfrm>
        </p:spPr>
        <p:txBody>
          <a:bodyPr/>
          <a:lstStyle/>
          <a:p>
            <a:r>
              <a:rPr lang="es-ES" dirty="0"/>
              <a:t>Antena Vivaldi</a:t>
            </a:r>
            <a:endParaRPr lang="en-US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88858" y="942004"/>
            <a:ext cx="3231014" cy="561947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Microstrip/</a:t>
            </a:r>
            <a:r>
              <a:rPr lang="en-US" b="1" dirty="0" err="1">
                <a:solidFill>
                  <a:schemeClr val="tx1"/>
                </a:solidFill>
              </a:rPr>
              <a:t>Slotline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>
          <a:xfrm>
            <a:off x="8586419" y="4755510"/>
            <a:ext cx="548700" cy="393600"/>
          </a:xfrm>
        </p:spPr>
        <p:txBody>
          <a:bodyPr/>
          <a:lstStyle/>
          <a:p>
            <a:fld id="{00000000-1234-1234-1234-123412341234}" type="slidenum">
              <a:rPr lang="en-US" smtClean="0">
                <a:solidFill>
                  <a:srgbClr val="000000"/>
                </a:solidFill>
              </a:rPr>
              <a:pPr/>
              <a:t>21</a:t>
            </a:fld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="" xmlns:a16="http://schemas.microsoft.com/office/drawing/2014/main" id="{5B71CC70-3CEC-42CF-B2F9-7696F5AE61E2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00816" y="801262"/>
            <a:ext cx="3571384" cy="1050408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="" xmlns:a16="http://schemas.microsoft.com/office/drawing/2014/main" id="{CD624DB8-2141-4A68-9568-4F7907CB7156}"/>
              </a:ext>
            </a:extLst>
          </p:cNvPr>
          <p:cNvSpPr/>
          <p:nvPr/>
        </p:nvSpPr>
        <p:spPr>
          <a:xfrm>
            <a:off x="124830" y="1946537"/>
            <a:ext cx="37273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>
                <a:cs typeface="Times New Roman" panose="02020603050405020304" pitchFamily="18" charset="0"/>
              </a:rPr>
              <a:t>Estrategias para acoplar máxima energía:</a:t>
            </a:r>
            <a:endParaRPr lang="es-ES" dirty="0"/>
          </a:p>
        </p:txBody>
      </p:sp>
      <p:grpSp>
        <p:nvGrpSpPr>
          <p:cNvPr id="22" name="Grupo 21">
            <a:extLst>
              <a:ext uri="{FF2B5EF4-FFF2-40B4-BE49-F238E27FC236}">
                <a16:creationId xmlns="" xmlns:a16="http://schemas.microsoft.com/office/drawing/2014/main" id="{5D2A4CD3-9EDD-4CA6-BA97-1BDCDFE83341}"/>
              </a:ext>
            </a:extLst>
          </p:cNvPr>
          <p:cNvGrpSpPr>
            <a:grpSpLocks noChangeAspect="1"/>
          </p:cNvGrpSpPr>
          <p:nvPr/>
        </p:nvGrpSpPr>
        <p:grpSpPr>
          <a:xfrm>
            <a:off x="-180528" y="2321677"/>
            <a:ext cx="6970744" cy="1947654"/>
            <a:chOff x="-158909" y="2067694"/>
            <a:chExt cx="7576350" cy="2116863"/>
          </a:xfrm>
        </p:grpSpPr>
        <p:pic>
          <p:nvPicPr>
            <p:cNvPr id="14" name="Picture 2">
              <a:extLst>
                <a:ext uri="{FF2B5EF4-FFF2-40B4-BE49-F238E27FC236}">
                  <a16:creationId xmlns="" xmlns:a16="http://schemas.microsoft.com/office/drawing/2014/main" id="{4B17074B-ECB0-4402-A3DF-B64C68528D3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131064" y="2067694"/>
              <a:ext cx="7286377" cy="1506372"/>
            </a:xfrm>
            <a:prstGeom prst="rect">
              <a:avLst/>
            </a:prstGeom>
            <a:noFill/>
            <a:ln w="28575">
              <a:solidFill>
                <a:srgbClr val="0070C0"/>
              </a:solidFill>
              <a:miter lim="800000"/>
              <a:headEnd/>
              <a:tailEnd/>
            </a:ln>
          </p:spPr>
        </p:pic>
        <p:sp>
          <p:nvSpPr>
            <p:cNvPr id="16" name="CuadroTexto 15">
              <a:extLst>
                <a:ext uri="{FF2B5EF4-FFF2-40B4-BE49-F238E27FC236}">
                  <a16:creationId xmlns="" xmlns:a16="http://schemas.microsoft.com/office/drawing/2014/main" id="{4B9BF9FE-8A82-4A8E-BF28-015F0DBF363E}"/>
                </a:ext>
              </a:extLst>
            </p:cNvPr>
            <p:cNvSpPr txBox="1"/>
            <p:nvPr/>
          </p:nvSpPr>
          <p:spPr>
            <a:xfrm>
              <a:off x="-158909" y="3574066"/>
              <a:ext cx="2123102" cy="6104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300"/>
                </a:spcAft>
              </a:pPr>
              <a:r>
                <a:rPr lang="el-GR" dirty="0"/>
                <a:t>μ</a:t>
              </a:r>
              <a:r>
                <a:rPr lang="es-ES" dirty="0" err="1"/>
                <a:t>strip</a:t>
              </a:r>
              <a:r>
                <a:rPr lang="es-ES" dirty="0"/>
                <a:t> en corto,</a:t>
              </a:r>
            </a:p>
            <a:p>
              <a:pPr algn="ctr">
                <a:spcAft>
                  <a:spcPts val="300"/>
                </a:spcAft>
              </a:pPr>
              <a:r>
                <a:rPr lang="es-ES" dirty="0">
                  <a:cs typeface="Times New Roman" panose="02020603050405020304" pitchFamily="18" charset="0"/>
                </a:rPr>
                <a:t>Slot corto + </a:t>
              </a:r>
              <a:r>
                <a:rPr lang="el-GR" dirty="0">
                  <a:cs typeface="Times New Roman" panose="02020603050405020304" pitchFamily="18" charset="0"/>
                </a:rPr>
                <a:t>λ</a:t>
              </a:r>
              <a:r>
                <a:rPr lang="es-ES" dirty="0">
                  <a:cs typeface="Times New Roman" panose="02020603050405020304" pitchFamily="18" charset="0"/>
                </a:rPr>
                <a:t>/4 </a:t>
              </a:r>
              <a:endParaRPr lang="es-ES" dirty="0"/>
            </a:p>
          </p:txBody>
        </p:sp>
        <p:sp>
          <p:nvSpPr>
            <p:cNvPr id="18" name="CuadroTexto 17">
              <a:extLst>
                <a:ext uri="{FF2B5EF4-FFF2-40B4-BE49-F238E27FC236}">
                  <a16:creationId xmlns="" xmlns:a16="http://schemas.microsoft.com/office/drawing/2014/main" id="{6AFC8679-7704-4EB9-878B-A491097B4CA4}"/>
                </a:ext>
              </a:extLst>
            </p:cNvPr>
            <p:cNvSpPr txBox="1"/>
            <p:nvPr/>
          </p:nvSpPr>
          <p:spPr>
            <a:xfrm>
              <a:off x="1875953" y="3574066"/>
              <a:ext cx="2123103" cy="6104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300"/>
                </a:spcAft>
              </a:pPr>
              <a:r>
                <a:rPr lang="el-GR" dirty="0"/>
                <a:t>μ</a:t>
              </a:r>
              <a:r>
                <a:rPr lang="es-ES" dirty="0" err="1"/>
                <a:t>strip</a:t>
              </a:r>
              <a:r>
                <a:rPr lang="es-ES" dirty="0"/>
                <a:t> open </a:t>
              </a:r>
              <a:r>
                <a:rPr lang="es-ES" dirty="0">
                  <a:cs typeface="Times New Roman" panose="02020603050405020304" pitchFamily="18" charset="0"/>
                </a:rPr>
                <a:t>+ </a:t>
              </a:r>
              <a:r>
                <a:rPr lang="el-GR" dirty="0">
                  <a:cs typeface="Times New Roman" panose="02020603050405020304" pitchFamily="18" charset="0"/>
                </a:rPr>
                <a:t>λ</a:t>
              </a:r>
              <a:r>
                <a:rPr lang="es-ES" dirty="0">
                  <a:cs typeface="Times New Roman" panose="02020603050405020304" pitchFamily="18" charset="0"/>
                </a:rPr>
                <a:t>/4</a:t>
              </a:r>
              <a:r>
                <a:rPr lang="es-ES" dirty="0"/>
                <a:t>,</a:t>
              </a:r>
            </a:p>
            <a:p>
              <a:pPr algn="ctr">
                <a:spcAft>
                  <a:spcPts val="300"/>
                </a:spcAft>
              </a:pPr>
              <a:r>
                <a:rPr lang="es-ES" dirty="0">
                  <a:cs typeface="Times New Roman" panose="02020603050405020304" pitchFamily="18" charset="0"/>
                </a:rPr>
                <a:t>Slot corto + </a:t>
              </a:r>
              <a:r>
                <a:rPr lang="el-GR" dirty="0">
                  <a:cs typeface="Times New Roman" panose="02020603050405020304" pitchFamily="18" charset="0"/>
                </a:rPr>
                <a:t>λ</a:t>
              </a:r>
              <a:r>
                <a:rPr lang="es-ES" dirty="0">
                  <a:cs typeface="Times New Roman" panose="02020603050405020304" pitchFamily="18" charset="0"/>
                </a:rPr>
                <a:t>/4 </a:t>
              </a:r>
              <a:endParaRPr lang="es-ES" dirty="0"/>
            </a:p>
          </p:txBody>
        </p:sp>
        <p:sp>
          <p:nvSpPr>
            <p:cNvPr id="9" name="Rectángulo 8">
              <a:extLst>
                <a:ext uri="{FF2B5EF4-FFF2-40B4-BE49-F238E27FC236}">
                  <a16:creationId xmlns="" xmlns:a16="http://schemas.microsoft.com/office/drawing/2014/main" id="{C8E9687C-6255-4CAD-99B4-2354A204E9C5}"/>
                </a:ext>
              </a:extLst>
            </p:cNvPr>
            <p:cNvSpPr/>
            <p:nvPr/>
          </p:nvSpPr>
          <p:spPr>
            <a:xfrm>
              <a:off x="4512325" y="3700885"/>
              <a:ext cx="239360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Aft>
                  <a:spcPts val="300"/>
                </a:spcAft>
              </a:pPr>
              <a:r>
                <a:rPr lang="es-ES" dirty="0"/>
                <a:t>Soluciones de banda ancha</a:t>
              </a:r>
            </a:p>
          </p:txBody>
        </p:sp>
      </p:grpSp>
      <p:sp>
        <p:nvSpPr>
          <p:cNvPr id="23" name="Rectángulo 22">
            <a:extLst>
              <a:ext uri="{FF2B5EF4-FFF2-40B4-BE49-F238E27FC236}">
                <a16:creationId xmlns="" xmlns:a16="http://schemas.microsoft.com/office/drawing/2014/main" id="{E50F6218-FDF0-427D-A2E0-EE0F487982A1}"/>
              </a:ext>
            </a:extLst>
          </p:cNvPr>
          <p:cNvSpPr/>
          <p:nvPr/>
        </p:nvSpPr>
        <p:spPr>
          <a:xfrm>
            <a:off x="7026143" y="3939902"/>
            <a:ext cx="2082361" cy="8156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300"/>
              </a:spcAft>
            </a:pPr>
            <a:r>
              <a:rPr lang="es-ES" b="1" dirty="0"/>
              <a:t>Líneas de 90 </a:t>
            </a:r>
            <a:r>
              <a:rPr lang="el-GR" b="1" dirty="0"/>
              <a:t>Ω</a:t>
            </a:r>
            <a:r>
              <a:rPr lang="es-ES" b="1" dirty="0"/>
              <a:t>:</a:t>
            </a:r>
          </a:p>
          <a:p>
            <a:pPr indent="176213">
              <a:spcAft>
                <a:spcPts val="300"/>
              </a:spcAft>
            </a:pPr>
            <a:r>
              <a:rPr lang="es-ES" dirty="0"/>
              <a:t>Ancho slot: 0.5 mm</a:t>
            </a:r>
          </a:p>
          <a:p>
            <a:pPr indent="176213">
              <a:spcAft>
                <a:spcPts val="300"/>
              </a:spcAft>
            </a:pPr>
            <a:r>
              <a:rPr lang="es-ES" dirty="0"/>
              <a:t>Ancho </a:t>
            </a:r>
            <a:r>
              <a:rPr lang="el-GR" dirty="0"/>
              <a:t>μ</a:t>
            </a:r>
            <a:r>
              <a:rPr lang="es-ES" dirty="0" err="1"/>
              <a:t>strip</a:t>
            </a:r>
            <a:r>
              <a:rPr lang="es-ES" dirty="0"/>
              <a:t>: 1.5 mm</a:t>
            </a:r>
          </a:p>
        </p:txBody>
      </p:sp>
      <p:sp>
        <p:nvSpPr>
          <p:cNvPr id="26" name="Rectángulo 25">
            <a:extLst>
              <a:ext uri="{FF2B5EF4-FFF2-40B4-BE49-F238E27FC236}">
                <a16:creationId xmlns="" xmlns:a16="http://schemas.microsoft.com/office/drawing/2014/main" id="{B837816E-54C7-4D54-8588-71E3BA2542FA}"/>
              </a:ext>
            </a:extLst>
          </p:cNvPr>
          <p:cNvSpPr/>
          <p:nvPr/>
        </p:nvSpPr>
        <p:spPr>
          <a:xfrm>
            <a:off x="6950317" y="1785408"/>
            <a:ext cx="201882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176213">
              <a:spcAft>
                <a:spcPts val="300"/>
              </a:spcAft>
            </a:pPr>
            <a:r>
              <a:rPr lang="es-ES" dirty="0" err="1"/>
              <a:t>Arlon</a:t>
            </a:r>
            <a:r>
              <a:rPr lang="es-ES" dirty="0"/>
              <a:t> 25N (</a:t>
            </a:r>
            <a:r>
              <a:rPr lang="el-GR" dirty="0"/>
              <a:t>ε</a:t>
            </a:r>
            <a:r>
              <a:rPr lang="es-ES" dirty="0"/>
              <a:t>r = 3.38)</a:t>
            </a:r>
          </a:p>
        </p:txBody>
      </p:sp>
      <p:pic>
        <p:nvPicPr>
          <p:cNvPr id="17" name="Imagen 16"/>
          <p:cNvPicPr/>
          <p:nvPr/>
        </p:nvPicPr>
        <p:blipFill rotWithShape="1">
          <a:blip r:embed="rId6"/>
          <a:srcRect l="11782" r="4717"/>
          <a:stretch/>
        </p:blipFill>
        <p:spPr>
          <a:xfrm rot="16200000">
            <a:off x="7185203" y="2084998"/>
            <a:ext cx="1656184" cy="1863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159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71600" y="123478"/>
            <a:ext cx="7860700" cy="572700"/>
          </a:xfrm>
        </p:spPr>
        <p:txBody>
          <a:bodyPr/>
          <a:lstStyle/>
          <a:p>
            <a:r>
              <a:rPr lang="es-ES" dirty="0"/>
              <a:t>Antena Vivaldi</a:t>
            </a:r>
            <a:endParaRPr lang="en-US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88858" y="942004"/>
            <a:ext cx="3591054" cy="561947"/>
          </a:xfrm>
        </p:spPr>
        <p:txBody>
          <a:bodyPr/>
          <a:lstStyle/>
          <a:p>
            <a:r>
              <a:rPr lang="es-ES" b="1" dirty="0">
                <a:solidFill>
                  <a:schemeClr val="tx1"/>
                </a:solidFill>
              </a:rPr>
              <a:t>Transición</a:t>
            </a:r>
            <a:r>
              <a:rPr lang="en-US" b="1" dirty="0">
                <a:solidFill>
                  <a:schemeClr val="tx1"/>
                </a:solidFill>
              </a:rPr>
              <a:t> “Back to Back”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</p:spPr>
        <p:txBody>
          <a:bodyPr/>
          <a:lstStyle/>
          <a:p>
            <a:fld id="{00000000-1234-1234-1234-123412341234}" type="slidenum">
              <a:rPr lang="en-US" b="0" smtClean="0">
                <a:solidFill>
                  <a:srgbClr val="000000"/>
                </a:solidFill>
              </a:rPr>
              <a:pPr/>
              <a:t>22</a:t>
            </a:fld>
            <a:endParaRPr lang="en-US" b="0" dirty="0">
              <a:solidFill>
                <a:srgbClr val="000000"/>
              </a:solidFill>
            </a:endParaRPr>
          </a:p>
        </p:txBody>
      </p:sp>
      <p:pic>
        <p:nvPicPr>
          <p:cNvPr id="14" name="Imagen 13"/>
          <p:cNvPicPr>
            <a:picLocks noChangeAspect="1"/>
          </p:cNvPicPr>
          <p:nvPr/>
        </p:nvPicPr>
        <p:blipFill rotWithShape="1">
          <a:blip r:embed="rId3"/>
          <a:srcRect l="3023" t="8478" r="2170" b="5334"/>
          <a:stretch/>
        </p:blipFill>
        <p:spPr>
          <a:xfrm>
            <a:off x="23347" y="2366771"/>
            <a:ext cx="3312368" cy="1512169"/>
          </a:xfrm>
          <a:prstGeom prst="rect">
            <a:avLst/>
          </a:prstGeom>
        </p:spPr>
      </p:pic>
      <p:pic>
        <p:nvPicPr>
          <p:cNvPr id="15" name="Imagen 14"/>
          <p:cNvPicPr/>
          <p:nvPr/>
        </p:nvPicPr>
        <p:blipFill>
          <a:blip r:embed="rId4"/>
          <a:stretch>
            <a:fillRect/>
          </a:stretch>
        </p:blipFill>
        <p:spPr>
          <a:xfrm>
            <a:off x="3779912" y="1043993"/>
            <a:ext cx="5400040" cy="2132965"/>
          </a:xfrm>
          <a:prstGeom prst="rect">
            <a:avLst/>
          </a:prstGeom>
        </p:spPr>
      </p:pic>
      <p:pic>
        <p:nvPicPr>
          <p:cNvPr id="16" name="Imagen 15"/>
          <p:cNvPicPr/>
          <p:nvPr/>
        </p:nvPicPr>
        <p:blipFill>
          <a:blip r:embed="rId5"/>
          <a:stretch>
            <a:fillRect/>
          </a:stretch>
        </p:blipFill>
        <p:spPr>
          <a:xfrm>
            <a:off x="3743960" y="3298845"/>
            <a:ext cx="5400040" cy="1874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9487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71600" y="123478"/>
            <a:ext cx="7860700" cy="572700"/>
          </a:xfrm>
        </p:spPr>
        <p:txBody>
          <a:bodyPr/>
          <a:lstStyle/>
          <a:p>
            <a:r>
              <a:rPr lang="es-ES" dirty="0"/>
              <a:t>Antena Vivaldi</a:t>
            </a:r>
            <a:endParaRPr lang="en-US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88858" y="942004"/>
            <a:ext cx="4095110" cy="561947"/>
          </a:xfrm>
        </p:spPr>
        <p:txBody>
          <a:bodyPr/>
          <a:lstStyle/>
          <a:p>
            <a:r>
              <a:rPr lang="es-ES" b="1" dirty="0">
                <a:solidFill>
                  <a:schemeClr val="tx1"/>
                </a:solidFill>
              </a:rPr>
              <a:t>Transformador de impedancias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>
          <a:xfrm>
            <a:off x="8595300" y="4749900"/>
            <a:ext cx="548700" cy="393600"/>
          </a:xfrm>
        </p:spPr>
        <p:txBody>
          <a:bodyPr/>
          <a:lstStyle/>
          <a:p>
            <a:fld id="{00000000-1234-1234-1234-123412341234}" type="slidenum">
              <a:rPr lang="en-US" smtClean="0">
                <a:solidFill>
                  <a:srgbClr val="000000"/>
                </a:solidFill>
              </a:rPr>
              <a:pPr/>
              <a:t>23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4" name="Rectángulo 13">
            <a:extLst>
              <a:ext uri="{FF2B5EF4-FFF2-40B4-BE49-F238E27FC236}">
                <a16:creationId xmlns="" xmlns:a16="http://schemas.microsoft.com/office/drawing/2014/main" id="{FAA2E058-43D5-4935-AC95-E167D221D96E}"/>
              </a:ext>
            </a:extLst>
          </p:cNvPr>
          <p:cNvSpPr/>
          <p:nvPr/>
        </p:nvSpPr>
        <p:spPr>
          <a:xfrm>
            <a:off x="297237" y="1519433"/>
            <a:ext cx="2909006" cy="8540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s-ES" b="1" dirty="0"/>
              <a:t>50 </a:t>
            </a:r>
            <a:r>
              <a:rPr lang="el-GR" b="1" dirty="0"/>
              <a:t>Ω →</a:t>
            </a:r>
            <a:r>
              <a:rPr lang="es-ES" b="1" dirty="0"/>
              <a:t> 90 </a:t>
            </a:r>
            <a:r>
              <a:rPr lang="el-GR" b="1" dirty="0"/>
              <a:t>Ω</a:t>
            </a:r>
            <a:r>
              <a:rPr lang="es-ES" b="1" dirty="0"/>
              <a:t>:</a:t>
            </a:r>
          </a:p>
          <a:p>
            <a:pPr indent="176213">
              <a:spcAft>
                <a:spcPts val="300"/>
              </a:spcAft>
            </a:pPr>
            <a:r>
              <a:rPr lang="es-ES" dirty="0"/>
              <a:t>Transformador de N secciones</a:t>
            </a:r>
          </a:p>
          <a:p>
            <a:pPr indent="176213">
              <a:spcAft>
                <a:spcPts val="300"/>
              </a:spcAft>
            </a:pPr>
            <a:r>
              <a:rPr lang="es-ES" dirty="0"/>
              <a:t>Requisito de banda: N = 2</a:t>
            </a:r>
          </a:p>
        </p:txBody>
      </p:sp>
      <p:graphicFrame>
        <p:nvGraphicFramePr>
          <p:cNvPr id="5" name="Tab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4886798"/>
              </p:ext>
            </p:extLst>
          </p:nvPr>
        </p:nvGraphicFramePr>
        <p:xfrm>
          <a:off x="4067944" y="1519432"/>
          <a:ext cx="4184513" cy="854081"/>
        </p:xfrm>
        <a:graphic>
          <a:graphicData uri="http://schemas.openxmlformats.org/drawingml/2006/table">
            <a:tbl>
              <a:tblPr firstRow="1" firstCol="1" bandRow="1">
                <a:tableStyleId>{7DF18680-E054-41AD-8BC1-D1AEF772440D}</a:tableStyleId>
              </a:tblPr>
              <a:tblGrid>
                <a:gridCol w="79208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4807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576064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936104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232185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30334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 dirty="0">
                          <a:effectLst/>
                          <a:latin typeface="+mn-lt"/>
                        </a:rPr>
                        <a:t> </a:t>
                      </a:r>
                      <a:endParaRPr lang="es-ES" sz="1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S" sz="11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Z/Z</a:t>
                      </a:r>
                      <a:r>
                        <a:rPr lang="es-ES" sz="7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S" sz="11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Z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 dirty="0">
                          <a:effectLst/>
                          <a:latin typeface="+mn-lt"/>
                        </a:rPr>
                        <a:t>Ancho </a:t>
                      </a:r>
                      <a:r>
                        <a:rPr lang="es-ES" sz="1100" dirty="0" err="1">
                          <a:effectLst/>
                          <a:latin typeface="+mn-lt"/>
                        </a:rPr>
                        <a:t>strip</a:t>
                      </a:r>
                      <a:endParaRPr lang="es-ES" sz="1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 dirty="0">
                          <a:effectLst/>
                          <a:latin typeface="+mn-lt"/>
                        </a:rPr>
                        <a:t>Longitud </a:t>
                      </a:r>
                      <a:r>
                        <a:rPr lang="es-ES" sz="1100" dirty="0" err="1">
                          <a:effectLst/>
                          <a:latin typeface="+mn-lt"/>
                        </a:rPr>
                        <a:t>strip</a:t>
                      </a:r>
                      <a:endParaRPr lang="es-ES" sz="1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536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  <a:latin typeface="+mn-lt"/>
                        </a:rPr>
                        <a:t>Sección 1</a:t>
                      </a:r>
                      <a:endParaRPr lang="es-ES" sz="11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  <a:latin typeface="+mn-lt"/>
                        </a:rPr>
                        <a:t>1.2</a:t>
                      </a:r>
                      <a:endParaRPr lang="es-ES" sz="11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  <a:latin typeface="+mn-lt"/>
                        </a:rPr>
                        <a:t>60</a:t>
                      </a:r>
                      <a:endParaRPr lang="es-ES" sz="11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 dirty="0">
                          <a:effectLst/>
                          <a:latin typeface="+mn-lt"/>
                        </a:rPr>
                        <a:t>2.6</a:t>
                      </a:r>
                      <a:endParaRPr lang="es-ES" sz="1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 dirty="0">
                          <a:effectLst/>
                          <a:latin typeface="+mn-lt"/>
                        </a:rPr>
                        <a:t>28 mm</a:t>
                      </a:r>
                      <a:endParaRPr lang="es-ES" sz="1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536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  <a:latin typeface="+mn-lt"/>
                        </a:rPr>
                        <a:t>Sección 2</a:t>
                      </a:r>
                      <a:endParaRPr lang="es-ES" sz="11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  <a:latin typeface="+mn-lt"/>
                        </a:rPr>
                        <a:t>1.6</a:t>
                      </a:r>
                      <a:endParaRPr lang="es-ES" sz="11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  <a:latin typeface="+mn-lt"/>
                        </a:rPr>
                        <a:t>80</a:t>
                      </a:r>
                      <a:endParaRPr lang="es-ES" sz="11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  <a:latin typeface="+mn-lt"/>
                        </a:rPr>
                        <a:t>1.5</a:t>
                      </a:r>
                      <a:endParaRPr lang="es-ES" sz="11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 dirty="0">
                          <a:effectLst/>
                          <a:latin typeface="+mn-lt"/>
                        </a:rPr>
                        <a:t>28.6 mm</a:t>
                      </a:r>
                      <a:endParaRPr lang="es-ES" sz="1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6" name="Imagen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44947"/>
            <a:ext cx="3356280" cy="1771019"/>
          </a:xfrm>
          <a:prstGeom prst="rect">
            <a:avLst/>
          </a:prstGeom>
        </p:spPr>
      </p:pic>
      <p:pic>
        <p:nvPicPr>
          <p:cNvPr id="17" name="Imagen 16"/>
          <p:cNvPicPr/>
          <p:nvPr/>
        </p:nvPicPr>
        <p:blipFill>
          <a:blip r:embed="rId4"/>
          <a:stretch>
            <a:fillRect/>
          </a:stretch>
        </p:blipFill>
        <p:spPr>
          <a:xfrm>
            <a:off x="3643520" y="2651286"/>
            <a:ext cx="5400040" cy="1958340"/>
          </a:xfrm>
          <a:prstGeom prst="rect">
            <a:avLst/>
          </a:prstGeom>
        </p:spPr>
      </p:pic>
      <p:sp>
        <p:nvSpPr>
          <p:cNvPr id="9" name="Rectángulo 8">
            <a:hlinkClick r:id="rId5" action="ppaction://hlinksldjump"/>
            <a:extLst>
              <a:ext uri="{FF2B5EF4-FFF2-40B4-BE49-F238E27FC236}">
                <a16:creationId xmlns="" xmlns:a16="http://schemas.microsoft.com/office/drawing/2014/main" id="{E86F24BF-8C63-400F-B038-17E64BFAC5FA}"/>
              </a:ext>
            </a:extLst>
          </p:cNvPr>
          <p:cNvSpPr/>
          <p:nvPr/>
        </p:nvSpPr>
        <p:spPr>
          <a:xfrm>
            <a:off x="8472458" y="4663217"/>
            <a:ext cx="658958" cy="480283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472403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n 14"/>
          <p:cNvPicPr/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11678"/>
          <a:stretch/>
        </p:blipFill>
        <p:spPr bwMode="auto">
          <a:xfrm>
            <a:off x="3432260" y="718453"/>
            <a:ext cx="5400040" cy="211582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71600" y="123478"/>
            <a:ext cx="7860700" cy="572700"/>
          </a:xfrm>
        </p:spPr>
        <p:txBody>
          <a:bodyPr/>
          <a:lstStyle/>
          <a:p>
            <a:r>
              <a:rPr lang="es-ES" dirty="0"/>
              <a:t>Antena Vivaldi</a:t>
            </a:r>
            <a:endParaRPr lang="en-US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88858" y="942004"/>
            <a:ext cx="3591054" cy="561947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“Back to Back” </a:t>
            </a:r>
            <a:r>
              <a:rPr lang="en-US" b="1" dirty="0" err="1">
                <a:solidFill>
                  <a:schemeClr val="tx1"/>
                </a:solidFill>
              </a:rPr>
              <a:t>completo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>
          <a:xfrm>
            <a:off x="8595300" y="4742632"/>
            <a:ext cx="548700" cy="393600"/>
          </a:xfrm>
        </p:spPr>
        <p:txBody>
          <a:bodyPr/>
          <a:lstStyle/>
          <a:p>
            <a:fld id="{00000000-1234-1234-1234-123412341234}" type="slidenum">
              <a:rPr lang="en-US" smtClean="0">
                <a:solidFill>
                  <a:srgbClr val="000000"/>
                </a:solidFill>
              </a:rPr>
              <a:pPr/>
              <a:t>24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4" name="Rectángulo 13">
            <a:extLst>
              <a:ext uri="{FF2B5EF4-FFF2-40B4-BE49-F238E27FC236}">
                <a16:creationId xmlns="" xmlns:a16="http://schemas.microsoft.com/office/drawing/2014/main" id="{1FC6B29B-91E7-48CD-B6CF-E0F046392A4E}"/>
              </a:ext>
            </a:extLst>
          </p:cNvPr>
          <p:cNvSpPr/>
          <p:nvPr/>
        </p:nvSpPr>
        <p:spPr>
          <a:xfrm>
            <a:off x="131394" y="1466646"/>
            <a:ext cx="3219407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s-ES" b="1" dirty="0"/>
              <a:t>Transición:</a:t>
            </a:r>
          </a:p>
          <a:p>
            <a:pPr indent="176213">
              <a:spcAft>
                <a:spcPts val="300"/>
              </a:spcAft>
            </a:pPr>
            <a:r>
              <a:rPr lang="es-ES" dirty="0"/>
              <a:t>- Transiciones </a:t>
            </a:r>
            <a:r>
              <a:rPr lang="es-ES" dirty="0" err="1"/>
              <a:t>microstrip</a:t>
            </a:r>
            <a:r>
              <a:rPr lang="es-ES" dirty="0"/>
              <a:t>-Slot</a:t>
            </a:r>
          </a:p>
          <a:p>
            <a:pPr indent="176213">
              <a:spcAft>
                <a:spcPts val="300"/>
              </a:spcAft>
            </a:pPr>
            <a:r>
              <a:rPr lang="es-ES" dirty="0"/>
              <a:t>- Transformadores de impedancia </a:t>
            </a:r>
          </a:p>
          <a:p>
            <a:pPr indent="176213">
              <a:spcAft>
                <a:spcPts val="300"/>
              </a:spcAft>
            </a:pPr>
            <a:r>
              <a:rPr lang="es-ES" dirty="0"/>
              <a:t>- Codos</a:t>
            </a:r>
          </a:p>
        </p:txBody>
      </p:sp>
      <p:sp>
        <p:nvSpPr>
          <p:cNvPr id="16" name="Rectángulo 15">
            <a:extLst>
              <a:ext uri="{FF2B5EF4-FFF2-40B4-BE49-F238E27FC236}">
                <a16:creationId xmlns="" xmlns:a16="http://schemas.microsoft.com/office/drawing/2014/main" id="{74EBD56C-9EB8-436B-BFF9-1B3C472648D4}"/>
              </a:ext>
            </a:extLst>
          </p:cNvPr>
          <p:cNvSpPr/>
          <p:nvPr/>
        </p:nvSpPr>
        <p:spPr>
          <a:xfrm>
            <a:off x="7053538" y="3446589"/>
            <a:ext cx="1452186" cy="338554"/>
          </a:xfrm>
          <a:prstGeom prst="rect">
            <a:avLst/>
          </a:prstGeom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s-ES" sz="1600" b="1" dirty="0"/>
              <a:t>S</a:t>
            </a:r>
            <a:r>
              <a:rPr lang="es-ES" sz="1600" b="1" baseline="-25000" dirty="0"/>
              <a:t>11</a:t>
            </a:r>
            <a:r>
              <a:rPr lang="es-ES" sz="1600" b="1" dirty="0"/>
              <a:t> ≤ -15 dB</a:t>
            </a:r>
          </a:p>
        </p:txBody>
      </p:sp>
      <p:pic>
        <p:nvPicPr>
          <p:cNvPr id="17" name="Imagen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395" y="2715766"/>
            <a:ext cx="6267192" cy="2078255"/>
          </a:xfrm>
          <a:prstGeom prst="rect">
            <a:avLst/>
          </a:prstGeom>
        </p:spPr>
      </p:pic>
      <p:sp>
        <p:nvSpPr>
          <p:cNvPr id="18" name="Flecha: a la derecha 4">
            <a:extLst>
              <a:ext uri="{FF2B5EF4-FFF2-40B4-BE49-F238E27FC236}">
                <a16:creationId xmlns="" xmlns:a16="http://schemas.microsoft.com/office/drawing/2014/main" id="{96A09364-5A45-4A11-BB28-88C9326149D1}"/>
              </a:ext>
            </a:extLst>
          </p:cNvPr>
          <p:cNvSpPr/>
          <p:nvPr/>
        </p:nvSpPr>
        <p:spPr>
          <a:xfrm>
            <a:off x="6480045" y="3507854"/>
            <a:ext cx="396211" cy="2160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rgbClr val="FFFFFF"/>
              </a:solidFill>
            </a:endParaRPr>
          </a:p>
        </p:txBody>
      </p:sp>
      <p:sp>
        <p:nvSpPr>
          <p:cNvPr id="10" name="Rectángulo 9">
            <a:hlinkClick r:id="rId5" action="ppaction://hlinksldjump"/>
            <a:extLst>
              <a:ext uri="{FF2B5EF4-FFF2-40B4-BE49-F238E27FC236}">
                <a16:creationId xmlns="" xmlns:a16="http://schemas.microsoft.com/office/drawing/2014/main" id="{77CF05C6-3E2E-4205-96AE-450FF989593F}"/>
              </a:ext>
            </a:extLst>
          </p:cNvPr>
          <p:cNvSpPr/>
          <p:nvPr/>
        </p:nvSpPr>
        <p:spPr>
          <a:xfrm>
            <a:off x="8472458" y="4663217"/>
            <a:ext cx="658958" cy="480283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530905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71600" y="123478"/>
            <a:ext cx="7860700" cy="572700"/>
          </a:xfrm>
        </p:spPr>
        <p:txBody>
          <a:bodyPr/>
          <a:lstStyle/>
          <a:p>
            <a:r>
              <a:rPr lang="es-ES" dirty="0"/>
              <a:t>Antena Vivaldi</a:t>
            </a:r>
            <a:endParaRPr lang="en-US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88858" y="942004"/>
            <a:ext cx="3591054" cy="561947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Apertura </a:t>
            </a:r>
            <a:r>
              <a:rPr lang="en-US" b="1" dirty="0" err="1">
                <a:solidFill>
                  <a:schemeClr val="tx1"/>
                </a:solidFill>
              </a:rPr>
              <a:t>clásica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>
          <a:xfrm>
            <a:off x="8595300" y="4731990"/>
            <a:ext cx="548700" cy="393600"/>
          </a:xfrm>
        </p:spPr>
        <p:txBody>
          <a:bodyPr/>
          <a:lstStyle/>
          <a:p>
            <a:fld id="{00000000-1234-1234-1234-123412341234}" type="slidenum">
              <a:rPr lang="en-US" smtClean="0">
                <a:solidFill>
                  <a:srgbClr val="000000"/>
                </a:solidFill>
              </a:rPr>
              <a:pPr/>
              <a:t>25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4" name="Rectángulo 13">
            <a:extLst>
              <a:ext uri="{FF2B5EF4-FFF2-40B4-BE49-F238E27FC236}">
                <a16:creationId xmlns="" xmlns:a16="http://schemas.microsoft.com/office/drawing/2014/main" id="{1FC6B29B-91E7-48CD-B6CF-E0F046392A4E}"/>
              </a:ext>
            </a:extLst>
          </p:cNvPr>
          <p:cNvSpPr/>
          <p:nvPr/>
        </p:nvSpPr>
        <p:spPr>
          <a:xfrm>
            <a:off x="144458" y="1515145"/>
            <a:ext cx="4044474" cy="30008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s-ES" sz="1600" b="1" dirty="0"/>
              <a:t>Parámetros:</a:t>
            </a:r>
          </a:p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s-ES" sz="1600" dirty="0"/>
              <a:t>Substrato </a:t>
            </a:r>
            <a:r>
              <a:rPr lang="es-ES" sz="1600" dirty="0" err="1"/>
              <a:t>Arlon</a:t>
            </a:r>
            <a:r>
              <a:rPr lang="es-ES" sz="1600" dirty="0"/>
              <a:t> 25N: </a:t>
            </a:r>
          </a:p>
          <a:p>
            <a:pPr indent="442913">
              <a:spcAft>
                <a:spcPts val="300"/>
              </a:spcAft>
            </a:pPr>
            <a:r>
              <a:rPr lang="el-GR" sz="1600" dirty="0"/>
              <a:t>ε</a:t>
            </a:r>
            <a:r>
              <a:rPr lang="es-ES" sz="1600" baseline="-25000" dirty="0"/>
              <a:t>r</a:t>
            </a:r>
            <a:r>
              <a:rPr lang="es-ES" sz="1600" dirty="0"/>
              <a:t> = 3.38</a:t>
            </a:r>
          </a:p>
          <a:p>
            <a:pPr indent="442913">
              <a:spcAft>
                <a:spcPts val="1000"/>
              </a:spcAft>
            </a:pPr>
            <a:r>
              <a:rPr lang="es-ES" sz="1600" dirty="0"/>
              <a:t>Grosor = 1,524 mm</a:t>
            </a:r>
          </a:p>
          <a:p>
            <a:pPr marL="285750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s-ES" sz="1600" dirty="0"/>
              <a:t>Ancho de slot inicial </a:t>
            </a:r>
            <a:r>
              <a:rPr lang="es-ES" sz="1600" i="1" dirty="0" err="1"/>
              <a:t>S</a:t>
            </a:r>
            <a:r>
              <a:rPr lang="es-ES" sz="1600" i="1" baseline="-25000" dirty="0" err="1"/>
              <a:t>w</a:t>
            </a:r>
            <a:r>
              <a:rPr lang="es-ES" sz="1600" i="1" dirty="0"/>
              <a:t> </a:t>
            </a:r>
            <a:r>
              <a:rPr lang="es-ES" sz="1600" dirty="0"/>
              <a:t>= 0,5 mm</a:t>
            </a:r>
          </a:p>
          <a:p>
            <a:pPr marL="285750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s-ES" sz="1600" u="sng" dirty="0"/>
              <a:t>Apertura (</a:t>
            </a:r>
            <a:r>
              <a:rPr lang="es-ES" sz="1600" i="1" u="sng" dirty="0"/>
              <a:t>a</a:t>
            </a:r>
            <a:r>
              <a:rPr lang="es-ES" sz="1600" u="sng" dirty="0"/>
              <a:t>) y longitud (</a:t>
            </a:r>
            <a:r>
              <a:rPr lang="es-ES" sz="1600" i="1" u="sng" dirty="0"/>
              <a:t>L</a:t>
            </a:r>
            <a:r>
              <a:rPr lang="es-ES" sz="1600" u="sng" dirty="0"/>
              <a:t>)</a:t>
            </a:r>
          </a:p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s-ES" sz="1600" dirty="0"/>
              <a:t>Exponencial: </a:t>
            </a:r>
            <a:r>
              <a:rPr lang="es-ES" sz="1600" dirty="0" err="1"/>
              <a:t>Q·e</a:t>
            </a:r>
            <a:r>
              <a:rPr lang="es-ES" sz="1600" baseline="30000" dirty="0" err="1"/>
              <a:t>B·x</a:t>
            </a:r>
            <a:endParaRPr lang="es-ES" sz="1600" dirty="0"/>
          </a:p>
          <a:p>
            <a:pPr indent="442913">
              <a:spcAft>
                <a:spcPts val="300"/>
              </a:spcAft>
            </a:pPr>
            <a:r>
              <a:rPr lang="es-ES" sz="1600" dirty="0"/>
              <a:t>Q = (</a:t>
            </a:r>
            <a:r>
              <a:rPr lang="es-ES" sz="1600" i="1" dirty="0" err="1"/>
              <a:t>S</a:t>
            </a:r>
            <a:r>
              <a:rPr lang="es-ES" sz="1600" i="1" baseline="-25000" dirty="0" err="1"/>
              <a:t>w</a:t>
            </a:r>
            <a:r>
              <a:rPr lang="es-ES" sz="1600" i="1" baseline="-25000" dirty="0"/>
              <a:t> </a:t>
            </a:r>
            <a:r>
              <a:rPr lang="es-ES" sz="1600" dirty="0"/>
              <a:t>/2)</a:t>
            </a:r>
          </a:p>
          <a:p>
            <a:pPr indent="442913">
              <a:spcAft>
                <a:spcPts val="300"/>
              </a:spcAft>
            </a:pPr>
            <a:r>
              <a:rPr lang="es-ES" sz="1600" dirty="0"/>
              <a:t>B = </a:t>
            </a:r>
            <a:r>
              <a:rPr lang="es-ES" sz="1600" dirty="0" err="1"/>
              <a:t>ln</a:t>
            </a:r>
            <a:r>
              <a:rPr lang="es-ES" sz="1600" dirty="0"/>
              <a:t>(</a:t>
            </a:r>
            <a:r>
              <a:rPr lang="es-ES" sz="1600" i="1" dirty="0"/>
              <a:t>a</a:t>
            </a:r>
            <a:r>
              <a:rPr lang="es-ES" sz="1600" dirty="0"/>
              <a:t>/</a:t>
            </a:r>
            <a:r>
              <a:rPr lang="es-ES" sz="1600" i="1" dirty="0"/>
              <a:t> </a:t>
            </a:r>
            <a:r>
              <a:rPr lang="es-ES" sz="1600" i="1" dirty="0" err="1"/>
              <a:t>S</a:t>
            </a:r>
            <a:r>
              <a:rPr lang="es-ES" sz="1600" i="1" baseline="-25000" dirty="0" err="1"/>
              <a:t>w</a:t>
            </a:r>
            <a:r>
              <a:rPr lang="es-ES" sz="1600" dirty="0"/>
              <a:t>)/</a:t>
            </a:r>
            <a:r>
              <a:rPr lang="es-ES" sz="1600" i="1" dirty="0"/>
              <a:t>L</a:t>
            </a:r>
            <a:r>
              <a:rPr lang="es-ES" sz="1600" dirty="0"/>
              <a:t> </a:t>
            </a:r>
          </a:p>
        </p:txBody>
      </p:sp>
      <p:sp>
        <p:nvSpPr>
          <p:cNvPr id="22" name="Rectángulo 21">
            <a:extLst>
              <a:ext uri="{FF2B5EF4-FFF2-40B4-BE49-F238E27FC236}">
                <a16:creationId xmlns="" xmlns:a16="http://schemas.microsoft.com/office/drawing/2014/main" id="{E3157995-4B68-4C77-963D-DE4AE12DAB21}"/>
              </a:ext>
            </a:extLst>
          </p:cNvPr>
          <p:cNvSpPr/>
          <p:nvPr/>
        </p:nvSpPr>
        <p:spPr>
          <a:xfrm>
            <a:off x="4361661" y="3169300"/>
            <a:ext cx="375615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s-ES" sz="1600" b="1" i="1" dirty="0"/>
              <a:t>a</a:t>
            </a:r>
            <a:r>
              <a:rPr lang="es-ES" sz="1600" b="1" dirty="0"/>
              <a:t> ↔ Adaptación a la entrada (</a:t>
            </a:r>
            <a:r>
              <a:rPr lang="es-ES" sz="1600" b="1" i="1" dirty="0">
                <a:solidFill>
                  <a:srgbClr val="FF0000"/>
                </a:solidFill>
              </a:rPr>
              <a:t>a</a:t>
            </a:r>
            <a:r>
              <a:rPr lang="es-ES" sz="1600" b="1" dirty="0">
                <a:solidFill>
                  <a:srgbClr val="FF0000"/>
                </a:solidFill>
              </a:rPr>
              <a:t> ≥ </a:t>
            </a:r>
            <a:r>
              <a:rPr lang="el-GR" sz="1600" b="1" dirty="0">
                <a:solidFill>
                  <a:srgbClr val="FF0000"/>
                </a:solidFill>
                <a:cs typeface="Times New Roman" panose="02020603050405020304" pitchFamily="18" charset="0"/>
              </a:rPr>
              <a:t>λ</a:t>
            </a:r>
            <a:r>
              <a:rPr lang="es-ES" sz="1600" b="1" dirty="0">
                <a:solidFill>
                  <a:srgbClr val="FF0000"/>
                </a:solidFill>
                <a:cs typeface="Times New Roman" panose="02020603050405020304" pitchFamily="18" charset="0"/>
              </a:rPr>
              <a:t>/2</a:t>
            </a:r>
            <a:r>
              <a:rPr lang="es-ES" sz="1600" b="1" dirty="0">
                <a:cs typeface="Times New Roman" panose="02020603050405020304" pitchFamily="18" charset="0"/>
              </a:rPr>
              <a:t>)</a:t>
            </a:r>
            <a:endParaRPr lang="es-ES" sz="1600" b="1" dirty="0"/>
          </a:p>
        </p:txBody>
      </p:sp>
      <p:sp>
        <p:nvSpPr>
          <p:cNvPr id="29" name="Rectángulo 28">
            <a:extLst>
              <a:ext uri="{FF2B5EF4-FFF2-40B4-BE49-F238E27FC236}">
                <a16:creationId xmlns="" xmlns:a16="http://schemas.microsoft.com/office/drawing/2014/main" id="{F491836C-908C-4F10-B1A7-A5FC0B10897B}"/>
              </a:ext>
            </a:extLst>
          </p:cNvPr>
          <p:cNvSpPr/>
          <p:nvPr/>
        </p:nvSpPr>
        <p:spPr>
          <a:xfrm>
            <a:off x="5337089" y="2787774"/>
            <a:ext cx="180530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600"/>
              </a:spcBef>
            </a:pPr>
            <a:r>
              <a:rPr lang="es-ES" sz="1600" b="1" i="1" dirty="0"/>
              <a:t>L</a:t>
            </a:r>
            <a:r>
              <a:rPr lang="es-ES" sz="1600" b="1" dirty="0"/>
              <a:t> ↔ Directividad</a:t>
            </a:r>
          </a:p>
        </p:txBody>
      </p:sp>
      <p:grpSp>
        <p:nvGrpSpPr>
          <p:cNvPr id="5" name="Grupo 4"/>
          <p:cNvGrpSpPr/>
          <p:nvPr/>
        </p:nvGrpSpPr>
        <p:grpSpPr>
          <a:xfrm>
            <a:off x="4364230" y="3623994"/>
            <a:ext cx="3751019" cy="1107996"/>
            <a:chOff x="4470568" y="3150859"/>
            <a:chExt cx="3751019" cy="1107996"/>
          </a:xfrm>
        </p:grpSpPr>
        <p:sp>
          <p:nvSpPr>
            <p:cNvPr id="21" name="CuadroTexto 20">
              <a:extLst>
                <a:ext uri="{FF2B5EF4-FFF2-40B4-BE49-F238E27FC236}">
                  <a16:creationId xmlns="" xmlns:a16="http://schemas.microsoft.com/office/drawing/2014/main" id="{78D6E5F5-C627-467B-881C-07F707CB3878}"/>
                </a:ext>
              </a:extLst>
            </p:cNvPr>
            <p:cNvSpPr txBox="1"/>
            <p:nvPr/>
          </p:nvSpPr>
          <p:spPr>
            <a:xfrm>
              <a:off x="4499992" y="3150859"/>
              <a:ext cx="3721595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s-ES" b="1" dirty="0">
                  <a:solidFill>
                    <a:srgbClr val="000000">
                      <a:lumMod val="75000"/>
                      <a:lumOff val="25000"/>
                    </a:srgbClr>
                  </a:solidFill>
                  <a:cs typeface="Times New Roman" panose="02020603050405020304" pitchFamily="18" charset="0"/>
                </a:rPr>
                <a:t>-3dB </a:t>
              </a:r>
              <a:r>
                <a:rPr lang="es-ES" b="1" dirty="0" err="1">
                  <a:solidFill>
                    <a:srgbClr val="000000">
                      <a:lumMod val="75000"/>
                      <a:lumOff val="25000"/>
                    </a:srgbClr>
                  </a:solidFill>
                  <a:cs typeface="Times New Roman" panose="02020603050405020304" pitchFamily="18" charset="0"/>
                </a:rPr>
                <a:t>Beamwidth</a:t>
              </a:r>
              <a:r>
                <a:rPr lang="es-ES" b="1" dirty="0">
                  <a:solidFill>
                    <a:srgbClr val="000000">
                      <a:lumMod val="75000"/>
                      <a:lumOff val="25000"/>
                    </a:srgbClr>
                  </a:solidFill>
                  <a:cs typeface="Times New Roman" panose="02020603050405020304" pitchFamily="18" charset="0"/>
                </a:rPr>
                <a:t> </a:t>
              </a:r>
              <a:r>
                <a:rPr lang="es-ES" dirty="0">
                  <a:solidFill>
                    <a:srgbClr val="000000">
                      <a:lumMod val="75000"/>
                      <a:lumOff val="25000"/>
                    </a:srgbClr>
                  </a:solidFill>
                  <a:cs typeface="Times New Roman" panose="02020603050405020304" pitchFamily="18" charset="0"/>
                </a:rPr>
                <a:t>(</a:t>
              </a:r>
              <a:r>
                <a:rPr lang="es-ES_tradnl" dirty="0">
                  <a:solidFill>
                    <a:srgbClr val="000000">
                      <a:lumMod val="75000"/>
                      <a:lumOff val="25000"/>
                    </a:srgbClr>
                  </a:solidFill>
                </a:rPr>
                <a:t>L</a:t>
              </a:r>
              <a:r>
                <a:rPr lang="es-ES_tradnl" baseline="-25000" dirty="0">
                  <a:solidFill>
                    <a:srgbClr val="000000">
                      <a:lumMod val="75000"/>
                      <a:lumOff val="25000"/>
                    </a:srgbClr>
                  </a:solidFill>
                </a:rPr>
                <a:t>A</a:t>
              </a:r>
              <a:r>
                <a:rPr lang="es-ES_tradnl" dirty="0">
                  <a:solidFill>
                    <a:srgbClr val="000000">
                      <a:lumMod val="75000"/>
                      <a:lumOff val="25000"/>
                    </a:srgbClr>
                  </a:solidFill>
                </a:rPr>
                <a:t> = 0.72</a:t>
              </a:r>
              <a:r>
                <a:rPr lang="el-GR" dirty="0">
                  <a:solidFill>
                    <a:srgbClr val="000000">
                      <a:lumMod val="75000"/>
                      <a:lumOff val="25000"/>
                    </a:srgbClr>
                  </a:solidFill>
                </a:rPr>
                <a:t>λ</a:t>
              </a:r>
              <a:r>
                <a:rPr lang="es-ES" dirty="0">
                  <a:solidFill>
                    <a:srgbClr val="000000">
                      <a:lumMod val="75000"/>
                      <a:lumOff val="25000"/>
                    </a:srgbClr>
                  </a:solidFill>
                  <a:cs typeface="Times New Roman" panose="02020603050405020304" pitchFamily="18" charset="0"/>
                </a:rPr>
                <a:t>)</a:t>
              </a:r>
              <a:r>
                <a:rPr lang="es-ES" b="1" dirty="0">
                  <a:solidFill>
                    <a:srgbClr val="000000">
                      <a:lumMod val="75000"/>
                      <a:lumOff val="25000"/>
                    </a:srgbClr>
                  </a:solidFill>
                  <a:cs typeface="Times New Roman" panose="02020603050405020304" pitchFamily="18" charset="0"/>
                </a:rPr>
                <a:t>:</a:t>
              </a:r>
              <a:endParaRPr lang="es-ES" b="1" i="1" dirty="0">
                <a:solidFill>
                  <a:srgbClr val="000000">
                    <a:lumMod val="75000"/>
                    <a:lumOff val="25000"/>
                  </a:srgbClr>
                </a:solidFill>
              </a:endParaRPr>
            </a:p>
            <a:p>
              <a:pPr indent="273050">
                <a:spcAft>
                  <a:spcPts val="300"/>
                </a:spcAft>
              </a:pPr>
              <a:r>
                <a:rPr lang="es-ES" i="1" dirty="0">
                  <a:solidFill>
                    <a:srgbClr val="000000">
                      <a:lumMod val="75000"/>
                      <a:lumOff val="25000"/>
                    </a:srgbClr>
                  </a:solidFill>
                </a:rPr>
                <a:t>a</a:t>
              </a:r>
              <a:r>
                <a:rPr lang="es-ES" dirty="0">
                  <a:solidFill>
                    <a:srgbClr val="000000">
                      <a:lumMod val="75000"/>
                      <a:lumOff val="25000"/>
                    </a:srgbClr>
                  </a:solidFill>
                </a:rPr>
                <a:t> = </a:t>
              </a:r>
              <a:r>
                <a:rPr lang="el-GR" dirty="0">
                  <a:solidFill>
                    <a:srgbClr val="000000">
                      <a:lumMod val="75000"/>
                      <a:lumOff val="25000"/>
                    </a:srgbClr>
                  </a:solidFill>
                  <a:cs typeface="Times New Roman" panose="02020603050405020304" pitchFamily="18" charset="0"/>
                </a:rPr>
                <a:t>λ</a:t>
              </a:r>
              <a:r>
                <a:rPr lang="es-ES" dirty="0">
                  <a:solidFill>
                    <a:srgbClr val="000000">
                      <a:lumMod val="75000"/>
                      <a:lumOff val="25000"/>
                    </a:srgbClr>
                  </a:solidFill>
                  <a:cs typeface="Times New Roman" panose="02020603050405020304" pitchFamily="18" charset="0"/>
                </a:rPr>
                <a:t>/2 → 70º (</a:t>
              </a:r>
              <a:r>
                <a:rPr lang="es-ES" i="1" dirty="0">
                  <a:solidFill>
                    <a:srgbClr val="000000">
                      <a:lumMod val="75000"/>
                      <a:lumOff val="25000"/>
                    </a:srgbClr>
                  </a:solidFill>
                  <a:cs typeface="Times New Roman" panose="02020603050405020304" pitchFamily="18" charset="0"/>
                </a:rPr>
                <a:t>E-</a:t>
              </a:r>
              <a:r>
                <a:rPr lang="es-ES" i="1" dirty="0" err="1">
                  <a:solidFill>
                    <a:srgbClr val="000000">
                      <a:lumMod val="75000"/>
                      <a:lumOff val="25000"/>
                    </a:srgbClr>
                  </a:solidFill>
                  <a:cs typeface="Times New Roman" panose="02020603050405020304" pitchFamily="18" charset="0"/>
                </a:rPr>
                <a:t>plane</a:t>
              </a:r>
              <a:r>
                <a:rPr lang="es-ES" dirty="0">
                  <a:solidFill>
                    <a:srgbClr val="000000">
                      <a:lumMod val="75000"/>
                      <a:lumOff val="25000"/>
                    </a:srgbClr>
                  </a:solidFill>
                  <a:cs typeface="Times New Roman" panose="02020603050405020304" pitchFamily="18" charset="0"/>
                </a:rPr>
                <a:t>), 180º (</a:t>
              </a:r>
              <a:r>
                <a:rPr lang="es-ES" i="1" dirty="0">
                  <a:solidFill>
                    <a:srgbClr val="000000">
                      <a:lumMod val="75000"/>
                      <a:lumOff val="25000"/>
                    </a:srgbClr>
                  </a:solidFill>
                  <a:cs typeface="Times New Roman" panose="02020603050405020304" pitchFamily="18" charset="0"/>
                </a:rPr>
                <a:t>H-</a:t>
              </a:r>
              <a:r>
                <a:rPr lang="es-ES" i="1" dirty="0" err="1">
                  <a:solidFill>
                    <a:srgbClr val="000000">
                      <a:lumMod val="75000"/>
                      <a:lumOff val="25000"/>
                    </a:srgbClr>
                  </a:solidFill>
                  <a:cs typeface="Times New Roman" panose="02020603050405020304" pitchFamily="18" charset="0"/>
                </a:rPr>
                <a:t>plane</a:t>
              </a:r>
              <a:r>
                <a:rPr lang="es-ES" dirty="0">
                  <a:solidFill>
                    <a:srgbClr val="000000">
                      <a:lumMod val="75000"/>
                      <a:lumOff val="25000"/>
                    </a:srgbClr>
                  </a:solidFill>
                  <a:cs typeface="Times New Roman" panose="02020603050405020304" pitchFamily="18" charset="0"/>
                </a:rPr>
                <a:t>)</a:t>
              </a:r>
              <a:r>
                <a:rPr lang="es-ES" dirty="0">
                  <a:solidFill>
                    <a:srgbClr val="000000">
                      <a:lumMod val="75000"/>
                      <a:lumOff val="25000"/>
                    </a:srgbClr>
                  </a:solidFill>
                </a:rPr>
                <a:t> </a:t>
              </a:r>
            </a:p>
            <a:p>
              <a:pPr indent="273050">
                <a:spcAft>
                  <a:spcPts val="300"/>
                </a:spcAft>
              </a:pPr>
              <a:r>
                <a:rPr lang="es-ES" i="1" dirty="0">
                  <a:solidFill>
                    <a:srgbClr val="000000">
                      <a:lumMod val="75000"/>
                      <a:lumOff val="25000"/>
                    </a:srgbClr>
                  </a:solidFill>
                </a:rPr>
                <a:t>a</a:t>
              </a:r>
              <a:r>
                <a:rPr lang="es-ES" dirty="0">
                  <a:solidFill>
                    <a:srgbClr val="000000">
                      <a:lumMod val="75000"/>
                      <a:lumOff val="25000"/>
                    </a:srgbClr>
                  </a:solidFill>
                </a:rPr>
                <a:t> = </a:t>
              </a:r>
              <a:r>
                <a:rPr lang="el-GR" dirty="0">
                  <a:solidFill>
                    <a:srgbClr val="000000">
                      <a:lumMod val="75000"/>
                      <a:lumOff val="25000"/>
                    </a:srgbClr>
                  </a:solidFill>
                  <a:cs typeface="Times New Roman" panose="02020603050405020304" pitchFamily="18" charset="0"/>
                </a:rPr>
                <a:t>λ</a:t>
              </a:r>
              <a:r>
                <a:rPr lang="es-ES" dirty="0">
                  <a:solidFill>
                    <a:srgbClr val="000000">
                      <a:lumMod val="75000"/>
                      <a:lumOff val="25000"/>
                    </a:srgbClr>
                  </a:solidFill>
                  <a:cs typeface="Times New Roman" panose="02020603050405020304" pitchFamily="18" charset="0"/>
                </a:rPr>
                <a:t> → 60º (</a:t>
              </a:r>
              <a:r>
                <a:rPr lang="es-ES" i="1" dirty="0">
                  <a:solidFill>
                    <a:srgbClr val="000000">
                      <a:lumMod val="75000"/>
                      <a:lumOff val="25000"/>
                    </a:srgbClr>
                  </a:solidFill>
                  <a:cs typeface="Times New Roman" panose="02020603050405020304" pitchFamily="18" charset="0"/>
                </a:rPr>
                <a:t>E-</a:t>
              </a:r>
              <a:r>
                <a:rPr lang="es-ES" i="1" dirty="0" err="1">
                  <a:solidFill>
                    <a:srgbClr val="000000">
                      <a:lumMod val="75000"/>
                      <a:lumOff val="25000"/>
                    </a:srgbClr>
                  </a:solidFill>
                  <a:cs typeface="Times New Roman" panose="02020603050405020304" pitchFamily="18" charset="0"/>
                </a:rPr>
                <a:t>plane</a:t>
              </a:r>
              <a:r>
                <a:rPr lang="es-ES" dirty="0">
                  <a:solidFill>
                    <a:srgbClr val="000000">
                      <a:lumMod val="75000"/>
                      <a:lumOff val="25000"/>
                    </a:srgbClr>
                  </a:solidFill>
                  <a:cs typeface="Times New Roman" panose="02020603050405020304" pitchFamily="18" charset="0"/>
                </a:rPr>
                <a:t>), 70º (</a:t>
              </a:r>
              <a:r>
                <a:rPr lang="es-ES" i="1" dirty="0">
                  <a:solidFill>
                    <a:srgbClr val="000000">
                      <a:lumMod val="75000"/>
                      <a:lumOff val="25000"/>
                    </a:srgbClr>
                  </a:solidFill>
                  <a:cs typeface="Times New Roman" panose="02020603050405020304" pitchFamily="18" charset="0"/>
                </a:rPr>
                <a:t>H-</a:t>
              </a:r>
              <a:r>
                <a:rPr lang="es-ES" i="1" dirty="0" err="1">
                  <a:solidFill>
                    <a:srgbClr val="000000">
                      <a:lumMod val="75000"/>
                      <a:lumOff val="25000"/>
                    </a:srgbClr>
                  </a:solidFill>
                  <a:cs typeface="Times New Roman" panose="02020603050405020304" pitchFamily="18" charset="0"/>
                </a:rPr>
                <a:t>plane</a:t>
              </a:r>
              <a:r>
                <a:rPr lang="es-ES" dirty="0">
                  <a:solidFill>
                    <a:srgbClr val="000000">
                      <a:lumMod val="75000"/>
                      <a:lumOff val="25000"/>
                    </a:srgbClr>
                  </a:solidFill>
                  <a:cs typeface="Times New Roman" panose="02020603050405020304" pitchFamily="18" charset="0"/>
                </a:rPr>
                <a:t>)</a:t>
              </a:r>
              <a:r>
                <a:rPr lang="es-ES" dirty="0">
                  <a:solidFill>
                    <a:srgbClr val="000000">
                      <a:lumMod val="75000"/>
                      <a:lumOff val="25000"/>
                    </a:srgbClr>
                  </a:solidFill>
                </a:rPr>
                <a:t> </a:t>
              </a:r>
            </a:p>
            <a:p>
              <a:pPr indent="273050">
                <a:spcAft>
                  <a:spcPts val="300"/>
                </a:spcAft>
              </a:pPr>
              <a:r>
                <a:rPr lang="es-ES" i="1" dirty="0">
                  <a:solidFill>
                    <a:srgbClr val="000000">
                      <a:lumMod val="75000"/>
                      <a:lumOff val="25000"/>
                    </a:srgbClr>
                  </a:solidFill>
                </a:rPr>
                <a:t>a</a:t>
              </a:r>
              <a:r>
                <a:rPr lang="es-ES" dirty="0">
                  <a:solidFill>
                    <a:srgbClr val="000000">
                      <a:lumMod val="75000"/>
                      <a:lumOff val="25000"/>
                    </a:srgbClr>
                  </a:solidFill>
                </a:rPr>
                <a:t> = 1.5</a:t>
              </a:r>
              <a:r>
                <a:rPr lang="el-GR" dirty="0">
                  <a:solidFill>
                    <a:srgbClr val="000000">
                      <a:lumMod val="75000"/>
                      <a:lumOff val="25000"/>
                    </a:srgbClr>
                  </a:solidFill>
                  <a:cs typeface="Times New Roman" panose="02020603050405020304" pitchFamily="18" charset="0"/>
                </a:rPr>
                <a:t>λ</a:t>
              </a:r>
              <a:r>
                <a:rPr lang="es-ES" dirty="0">
                  <a:solidFill>
                    <a:srgbClr val="000000">
                      <a:lumMod val="75000"/>
                      <a:lumOff val="25000"/>
                    </a:srgbClr>
                  </a:solidFill>
                  <a:cs typeface="Times New Roman" panose="02020603050405020304" pitchFamily="18" charset="0"/>
                </a:rPr>
                <a:t> → 50º (</a:t>
              </a:r>
              <a:r>
                <a:rPr lang="es-ES" i="1" dirty="0">
                  <a:solidFill>
                    <a:srgbClr val="000000">
                      <a:lumMod val="75000"/>
                      <a:lumOff val="25000"/>
                    </a:srgbClr>
                  </a:solidFill>
                  <a:cs typeface="Times New Roman" panose="02020603050405020304" pitchFamily="18" charset="0"/>
                </a:rPr>
                <a:t>E-, H-planes</a:t>
              </a:r>
              <a:r>
                <a:rPr lang="es-ES" dirty="0">
                  <a:solidFill>
                    <a:srgbClr val="000000">
                      <a:lumMod val="75000"/>
                      <a:lumOff val="25000"/>
                    </a:srgbClr>
                  </a:solidFill>
                  <a:cs typeface="Times New Roman" panose="02020603050405020304" pitchFamily="18" charset="0"/>
                </a:rPr>
                <a:t>)</a:t>
              </a:r>
              <a:r>
                <a:rPr lang="es-ES" dirty="0">
                  <a:solidFill>
                    <a:srgbClr val="000000">
                      <a:lumMod val="75000"/>
                      <a:lumOff val="25000"/>
                    </a:srgbClr>
                  </a:solidFill>
                </a:rPr>
                <a:t> </a:t>
              </a:r>
            </a:p>
          </p:txBody>
        </p:sp>
        <p:sp>
          <p:nvSpPr>
            <p:cNvPr id="6" name="Corchetes 5">
              <a:extLst>
                <a:ext uri="{FF2B5EF4-FFF2-40B4-BE49-F238E27FC236}">
                  <a16:creationId xmlns="" xmlns:a16="http://schemas.microsoft.com/office/drawing/2014/main" id="{BB3C5F48-ABE2-42AF-A26D-CD0AD48C16B9}"/>
                </a:ext>
              </a:extLst>
            </p:cNvPr>
            <p:cNvSpPr/>
            <p:nvPr/>
          </p:nvSpPr>
          <p:spPr>
            <a:xfrm>
              <a:off x="4470568" y="3150859"/>
              <a:ext cx="3557816" cy="1107996"/>
            </a:xfrm>
            <a:prstGeom prst="bracketPair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rgbClr val="000000"/>
                </a:solidFill>
              </a:endParaRPr>
            </a:p>
          </p:txBody>
        </p:sp>
      </p:grpSp>
      <p:pic>
        <p:nvPicPr>
          <p:cNvPr id="7" name="Imagen 6">
            <a:extLst>
              <a:ext uri="{FF2B5EF4-FFF2-40B4-BE49-F238E27FC236}">
                <a16:creationId xmlns="" xmlns:a16="http://schemas.microsoft.com/office/drawing/2014/main" id="{0B0DD2B5-5171-4195-8AF0-5850306E6F01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111027" y="550874"/>
            <a:ext cx="2257425" cy="2295525"/>
          </a:xfrm>
          <a:prstGeom prst="rect">
            <a:avLst/>
          </a:prstGeom>
        </p:spPr>
      </p:pic>
      <p:sp>
        <p:nvSpPr>
          <p:cNvPr id="12" name="Rectángulo 11">
            <a:hlinkClick r:id="rId4" action="ppaction://hlinksldjump"/>
            <a:extLst>
              <a:ext uri="{FF2B5EF4-FFF2-40B4-BE49-F238E27FC236}">
                <a16:creationId xmlns="" xmlns:a16="http://schemas.microsoft.com/office/drawing/2014/main" id="{69596E1E-72A3-4B1A-9FDA-9B668CDC887F}"/>
              </a:ext>
            </a:extLst>
          </p:cNvPr>
          <p:cNvSpPr/>
          <p:nvPr/>
        </p:nvSpPr>
        <p:spPr>
          <a:xfrm>
            <a:off x="8472458" y="4663217"/>
            <a:ext cx="658958" cy="480283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41169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71600" y="123478"/>
            <a:ext cx="7860700" cy="572700"/>
          </a:xfrm>
        </p:spPr>
        <p:txBody>
          <a:bodyPr/>
          <a:lstStyle/>
          <a:p>
            <a:r>
              <a:rPr lang="es-ES" dirty="0"/>
              <a:t>Antena Vivaldi</a:t>
            </a:r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>
          <a:xfrm>
            <a:off x="8595300" y="4749900"/>
            <a:ext cx="548700" cy="393600"/>
          </a:xfrm>
        </p:spPr>
        <p:txBody>
          <a:bodyPr/>
          <a:lstStyle/>
          <a:p>
            <a:fld id="{00000000-1234-1234-1234-123412341234}" type="slidenum">
              <a:rPr lang="en-US" smtClean="0">
                <a:solidFill>
                  <a:srgbClr val="000000"/>
                </a:solidFill>
              </a:rPr>
              <a:pPr/>
              <a:t>26</a:t>
            </a:fld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16" name="Imagen 15">
            <a:extLst>
              <a:ext uri="{FF2B5EF4-FFF2-40B4-BE49-F238E27FC236}">
                <a16:creationId xmlns="" xmlns:a16="http://schemas.microsoft.com/office/drawing/2014/main" id="{847101BC-17A7-44BA-B841-EC3D0ED7F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3568" y="699542"/>
            <a:ext cx="3127731" cy="2135063"/>
          </a:xfrm>
          <a:prstGeom prst="rect">
            <a:avLst/>
          </a:prstGeom>
        </p:spPr>
      </p:pic>
      <p:sp>
        <p:nvSpPr>
          <p:cNvPr id="19" name="Rectángulo 18">
            <a:extLst>
              <a:ext uri="{FF2B5EF4-FFF2-40B4-BE49-F238E27FC236}">
                <a16:creationId xmlns="" xmlns:a16="http://schemas.microsoft.com/office/drawing/2014/main" id="{9A8CC8CD-0D50-4827-9BF9-A2ABBC7B6ACB}"/>
              </a:ext>
            </a:extLst>
          </p:cNvPr>
          <p:cNvSpPr/>
          <p:nvPr/>
        </p:nvSpPr>
        <p:spPr>
          <a:xfrm>
            <a:off x="677880" y="1131590"/>
            <a:ext cx="1148071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</a:pPr>
            <a:r>
              <a:rPr lang="es-ES" sz="1100" b="1" dirty="0">
                <a:solidFill>
                  <a:srgbClr val="000000">
                    <a:lumMod val="65000"/>
                    <a:lumOff val="35000"/>
                  </a:srgbClr>
                </a:solidFill>
              </a:rPr>
              <a:t>L = 247.1 mm  </a:t>
            </a:r>
          </a:p>
          <a:p>
            <a:pPr>
              <a:spcAft>
                <a:spcPts val="600"/>
              </a:spcAft>
            </a:pPr>
            <a:r>
              <a:rPr lang="es-ES" sz="1100" b="1" dirty="0">
                <a:solidFill>
                  <a:srgbClr val="000000">
                    <a:lumMod val="65000"/>
                    <a:lumOff val="35000"/>
                  </a:srgbClr>
                </a:solidFill>
              </a:rPr>
              <a:t>= 1</a:t>
            </a:r>
            <a:r>
              <a:rPr lang="el-GR" sz="1100" b="1" dirty="0">
                <a:solidFill>
                  <a:srgbClr val="000000">
                    <a:lumMod val="65000"/>
                    <a:lumOff val="35000"/>
                  </a:srgbClr>
                </a:solidFill>
              </a:rPr>
              <a:t>.</a:t>
            </a:r>
            <a:r>
              <a:rPr lang="es-ES" sz="1100" b="1" dirty="0">
                <a:solidFill>
                  <a:srgbClr val="000000">
                    <a:lumMod val="65000"/>
                    <a:lumOff val="35000"/>
                  </a:srgbClr>
                </a:solidFill>
              </a:rPr>
              <a:t>06</a:t>
            </a:r>
            <a:r>
              <a:rPr lang="el-GR" sz="1100" b="1" dirty="0">
                <a:solidFill>
                  <a:srgbClr val="000000">
                    <a:lumMod val="65000"/>
                    <a:lumOff val="35000"/>
                  </a:srgbClr>
                </a:solidFill>
              </a:rPr>
              <a:t>λ</a:t>
            </a:r>
            <a:endParaRPr lang="es-ES" sz="1100" b="1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="" xmlns:a16="http://schemas.microsoft.com/office/drawing/2014/main" id="{1A68044F-AA07-4E5B-836B-6E1403E8B1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787774"/>
            <a:ext cx="3118665" cy="2116969"/>
          </a:xfrm>
          <a:prstGeom prst="rect">
            <a:avLst/>
          </a:prstGeom>
        </p:spPr>
      </p:pic>
      <p:sp>
        <p:nvSpPr>
          <p:cNvPr id="21" name="Rectángulo 20">
            <a:extLst>
              <a:ext uri="{FF2B5EF4-FFF2-40B4-BE49-F238E27FC236}">
                <a16:creationId xmlns="" xmlns:a16="http://schemas.microsoft.com/office/drawing/2014/main" id="{D156F9CE-3F96-4970-BF2E-A31EB83A0E35}"/>
              </a:ext>
            </a:extLst>
          </p:cNvPr>
          <p:cNvSpPr/>
          <p:nvPr/>
        </p:nvSpPr>
        <p:spPr>
          <a:xfrm>
            <a:off x="669846" y="3111362"/>
            <a:ext cx="1101584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</a:pPr>
            <a:r>
              <a:rPr lang="es-ES" sz="1100" b="1" dirty="0">
                <a:solidFill>
                  <a:srgbClr val="000000">
                    <a:lumMod val="65000"/>
                    <a:lumOff val="35000"/>
                  </a:srgbClr>
                </a:solidFill>
              </a:rPr>
              <a:t>a = 176.5 mm </a:t>
            </a:r>
          </a:p>
          <a:p>
            <a:pPr>
              <a:spcAft>
                <a:spcPts val="600"/>
              </a:spcAft>
            </a:pPr>
            <a:r>
              <a:rPr lang="es-ES" sz="1100" b="1" dirty="0">
                <a:solidFill>
                  <a:srgbClr val="000000">
                    <a:lumMod val="65000"/>
                    <a:lumOff val="35000"/>
                  </a:srgbClr>
                </a:solidFill>
              </a:rPr>
              <a:t>= 0.76</a:t>
            </a:r>
            <a:r>
              <a:rPr lang="el-GR" sz="1100" b="1" dirty="0">
                <a:solidFill>
                  <a:srgbClr val="000000">
                    <a:lumMod val="65000"/>
                    <a:lumOff val="35000"/>
                  </a:srgbClr>
                </a:solidFill>
              </a:rPr>
              <a:t>λ</a:t>
            </a:r>
            <a:endParaRPr lang="es-ES" sz="1100" b="1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pic>
        <p:nvPicPr>
          <p:cNvPr id="25" name="Imagen 24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650355" y="409828"/>
            <a:ext cx="4918279" cy="23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" name="Rectángulo 28">
            <a:extLst>
              <a:ext uri="{FF2B5EF4-FFF2-40B4-BE49-F238E27FC236}">
                <a16:creationId xmlns="" xmlns:a16="http://schemas.microsoft.com/office/drawing/2014/main" id="{BD98DBC5-EA8D-4F98-AC5A-F71747F06C77}"/>
              </a:ext>
            </a:extLst>
          </p:cNvPr>
          <p:cNvSpPr/>
          <p:nvPr/>
        </p:nvSpPr>
        <p:spPr>
          <a:xfrm>
            <a:off x="4922697" y="737599"/>
            <a:ext cx="3468410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s-ES" b="1" dirty="0"/>
              <a:t>141.2 mm (</a:t>
            </a:r>
            <a:r>
              <a:rPr lang="el-GR" b="1" dirty="0"/>
              <a:t>0.</a:t>
            </a:r>
            <a:r>
              <a:rPr lang="es-ES" b="1" dirty="0"/>
              <a:t>6</a:t>
            </a:r>
            <a:r>
              <a:rPr lang="el-GR" b="1" i="1" dirty="0"/>
              <a:t>λ</a:t>
            </a:r>
            <a:r>
              <a:rPr lang="es-ES" b="1" dirty="0"/>
              <a:t>) ≤ </a:t>
            </a:r>
            <a:r>
              <a:rPr lang="es-ES" b="1" i="1" dirty="0"/>
              <a:t>a</a:t>
            </a:r>
            <a:r>
              <a:rPr lang="es-ES" b="1" dirty="0"/>
              <a:t> ≤ 204.7 mm (</a:t>
            </a:r>
            <a:r>
              <a:rPr lang="el-GR" b="1" dirty="0"/>
              <a:t>0.</a:t>
            </a:r>
            <a:r>
              <a:rPr lang="es-ES" b="1" dirty="0"/>
              <a:t>89</a:t>
            </a:r>
            <a:r>
              <a:rPr lang="el-GR" b="1" i="1" dirty="0"/>
              <a:t>λ</a:t>
            </a:r>
            <a:r>
              <a:rPr lang="es-ES" b="1" dirty="0"/>
              <a:t>)</a:t>
            </a:r>
          </a:p>
        </p:txBody>
      </p:sp>
      <p:pic>
        <p:nvPicPr>
          <p:cNvPr id="30" name="Imagen 29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647592" y="2788038"/>
            <a:ext cx="4845443" cy="237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" name="Rectángulo 30">
            <a:extLst>
              <a:ext uri="{FF2B5EF4-FFF2-40B4-BE49-F238E27FC236}">
                <a16:creationId xmlns="" xmlns:a16="http://schemas.microsoft.com/office/drawing/2014/main" id="{BD98DBC5-EA8D-4F98-AC5A-F71747F06C77}"/>
              </a:ext>
            </a:extLst>
          </p:cNvPr>
          <p:cNvSpPr/>
          <p:nvPr/>
        </p:nvSpPr>
        <p:spPr>
          <a:xfrm>
            <a:off x="4039433" y="4371950"/>
            <a:ext cx="3468410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s-ES" b="1" dirty="0"/>
              <a:t>141.2 mm (</a:t>
            </a:r>
            <a:r>
              <a:rPr lang="el-GR" b="1" dirty="0"/>
              <a:t>0.</a:t>
            </a:r>
            <a:r>
              <a:rPr lang="es-ES" b="1" dirty="0"/>
              <a:t>6</a:t>
            </a:r>
            <a:r>
              <a:rPr lang="el-GR" b="1" i="1" dirty="0"/>
              <a:t>λ</a:t>
            </a:r>
            <a:r>
              <a:rPr lang="es-ES" b="1" dirty="0"/>
              <a:t>) ≤ </a:t>
            </a:r>
            <a:r>
              <a:rPr lang="es-ES" b="1" i="1" dirty="0"/>
              <a:t>L</a:t>
            </a:r>
            <a:r>
              <a:rPr lang="es-ES" b="1" dirty="0"/>
              <a:t> ≤ 247.1 mm (1.06</a:t>
            </a:r>
            <a:r>
              <a:rPr lang="el-GR" b="1" i="1" dirty="0"/>
              <a:t>λ</a:t>
            </a:r>
            <a:r>
              <a:rPr lang="es-ES" b="1" dirty="0"/>
              <a:t>)</a:t>
            </a:r>
          </a:p>
        </p:txBody>
      </p:sp>
      <p:pic>
        <p:nvPicPr>
          <p:cNvPr id="32" name="Imagen 3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42233" y="411510"/>
            <a:ext cx="6001767" cy="4319520"/>
          </a:xfrm>
          <a:prstGeom prst="rect">
            <a:avLst/>
          </a:prstGeom>
        </p:spPr>
      </p:pic>
      <p:sp>
        <p:nvSpPr>
          <p:cNvPr id="13" name="Rectángulo 12">
            <a:hlinkClick r:id="rId8" action="ppaction://hlinksldjump"/>
            <a:extLst>
              <a:ext uri="{FF2B5EF4-FFF2-40B4-BE49-F238E27FC236}">
                <a16:creationId xmlns="" xmlns:a16="http://schemas.microsoft.com/office/drawing/2014/main" id="{45264036-D520-43D1-90B9-212951C899A6}"/>
              </a:ext>
            </a:extLst>
          </p:cNvPr>
          <p:cNvSpPr/>
          <p:nvPr/>
        </p:nvSpPr>
        <p:spPr>
          <a:xfrm>
            <a:off x="8472458" y="4663217"/>
            <a:ext cx="658958" cy="480283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10282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31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ángulo 21">
            <a:hlinkClick r:id="rId3" action="ppaction://hlinksldjump"/>
            <a:extLst>
              <a:ext uri="{FF2B5EF4-FFF2-40B4-BE49-F238E27FC236}">
                <a16:creationId xmlns="" xmlns:a16="http://schemas.microsoft.com/office/drawing/2014/main" id="{F10C8C77-3822-4633-97AA-9F0F6DA4DB2E}"/>
              </a:ext>
            </a:extLst>
          </p:cNvPr>
          <p:cNvSpPr/>
          <p:nvPr/>
        </p:nvSpPr>
        <p:spPr>
          <a:xfrm>
            <a:off x="8472458" y="4663217"/>
            <a:ext cx="658958" cy="480283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42" name="Imagen 41">
            <a:extLst>
              <a:ext uri="{FF2B5EF4-FFF2-40B4-BE49-F238E27FC236}">
                <a16:creationId xmlns="" xmlns:a16="http://schemas.microsoft.com/office/drawing/2014/main" id="{155F11CB-AF0A-4E85-B571-D4B8F0F3ECA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7957" r="3091" b="251"/>
          <a:stretch/>
        </p:blipFill>
        <p:spPr>
          <a:xfrm>
            <a:off x="6846734" y="1489860"/>
            <a:ext cx="2162195" cy="2810082"/>
          </a:xfrm>
          <a:prstGeom prst="rect">
            <a:avLst/>
          </a:prstGeom>
        </p:spPr>
      </p:pic>
      <p:sp>
        <p:nvSpPr>
          <p:cNvPr id="5" name="Cheurón 4"/>
          <p:cNvSpPr/>
          <p:nvPr/>
        </p:nvSpPr>
        <p:spPr>
          <a:xfrm>
            <a:off x="52316" y="4515966"/>
            <a:ext cx="8926659" cy="360040"/>
          </a:xfrm>
          <a:prstGeom prst="chevron">
            <a:avLst/>
          </a:prstGeom>
          <a:solidFill>
            <a:srgbClr val="2666AC"/>
          </a:solidFill>
          <a:ln>
            <a:solidFill>
              <a:srgbClr val="093F8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rgbClr val="000000"/>
              </a:solidFill>
            </a:endParaRPr>
          </a:p>
        </p:txBody>
      </p:sp>
      <p:sp>
        <p:nvSpPr>
          <p:cNvPr id="25" name="Cheurón 24"/>
          <p:cNvSpPr/>
          <p:nvPr/>
        </p:nvSpPr>
        <p:spPr>
          <a:xfrm>
            <a:off x="52317" y="4515966"/>
            <a:ext cx="8779984" cy="360040"/>
          </a:xfrm>
          <a:prstGeom prst="chevron">
            <a:avLst/>
          </a:prstGeom>
          <a:solidFill>
            <a:srgbClr val="3580D3"/>
          </a:solidFill>
          <a:ln>
            <a:solidFill>
              <a:srgbClr val="093F8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rgbClr val="000000"/>
              </a:solidFill>
            </a:endParaRPr>
          </a:p>
        </p:txBody>
      </p:sp>
      <p:pic>
        <p:nvPicPr>
          <p:cNvPr id="12" name="Imagen 11">
            <a:extLst>
              <a:ext uri="{FF2B5EF4-FFF2-40B4-BE49-F238E27FC236}">
                <a16:creationId xmlns="" xmlns:a16="http://schemas.microsoft.com/office/drawing/2014/main" id="{0D4C5BC4-37D3-40E9-8C66-0754F96AF9AA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21257690">
            <a:off x="4613063" y="900781"/>
            <a:ext cx="2601862" cy="2295246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71600" y="123478"/>
            <a:ext cx="7860700" cy="572700"/>
          </a:xfrm>
        </p:spPr>
        <p:txBody>
          <a:bodyPr/>
          <a:lstStyle/>
          <a:p>
            <a:r>
              <a:rPr lang="es-ES" dirty="0"/>
              <a:t>Diseño de Antena Vivaldi</a:t>
            </a:r>
            <a:endParaRPr lang="en-US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88858" y="927913"/>
            <a:ext cx="3591054" cy="561947"/>
          </a:xfrm>
        </p:spPr>
        <p:txBody>
          <a:bodyPr/>
          <a:lstStyle/>
          <a:p>
            <a:r>
              <a:rPr lang="es-ES" b="1" dirty="0">
                <a:solidFill>
                  <a:schemeClr val="tx1"/>
                </a:solidFill>
              </a:rPr>
              <a:t>Estrategias de diseño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>
          <a:xfrm>
            <a:off x="8717522" y="4825827"/>
            <a:ext cx="522905" cy="366948"/>
          </a:xfrm>
        </p:spPr>
        <p:txBody>
          <a:bodyPr/>
          <a:lstStyle/>
          <a:p>
            <a:fld id="{00000000-1234-1234-1234-123412341234}" type="slidenum">
              <a:rPr lang="en-US" smtClean="0">
                <a:solidFill>
                  <a:srgbClr val="000000"/>
                </a:solidFill>
              </a:rPr>
              <a:pPr/>
              <a:t>27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1" name="Rectángulo 40">
            <a:extLst>
              <a:ext uri="{FF2B5EF4-FFF2-40B4-BE49-F238E27FC236}">
                <a16:creationId xmlns="" xmlns:a16="http://schemas.microsoft.com/office/drawing/2014/main" id="{BF624B4A-3B24-4AEE-996D-60D13B56591D}"/>
              </a:ext>
            </a:extLst>
          </p:cNvPr>
          <p:cNvSpPr/>
          <p:nvPr/>
        </p:nvSpPr>
        <p:spPr>
          <a:xfrm>
            <a:off x="7404279" y="4542098"/>
            <a:ext cx="143340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s-ES" b="1" i="1" dirty="0"/>
              <a:t>DETSA</a:t>
            </a:r>
          </a:p>
        </p:txBody>
      </p:sp>
      <p:sp>
        <p:nvSpPr>
          <p:cNvPr id="15" name="Cheurón 14"/>
          <p:cNvSpPr/>
          <p:nvPr/>
        </p:nvSpPr>
        <p:spPr>
          <a:xfrm>
            <a:off x="52316" y="4515966"/>
            <a:ext cx="7544020" cy="360040"/>
          </a:xfrm>
          <a:prstGeom prst="chevron">
            <a:avLst/>
          </a:prstGeom>
          <a:solidFill>
            <a:srgbClr val="5091D8"/>
          </a:solidFill>
          <a:ln>
            <a:solidFill>
              <a:srgbClr val="093F8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rgbClr val="000000"/>
              </a:solidFill>
            </a:endParaRPr>
          </a:p>
        </p:txBody>
      </p:sp>
      <p:sp>
        <p:nvSpPr>
          <p:cNvPr id="16" name="Cheurón 15"/>
          <p:cNvSpPr/>
          <p:nvPr/>
        </p:nvSpPr>
        <p:spPr>
          <a:xfrm>
            <a:off x="52316" y="4515966"/>
            <a:ext cx="6779603" cy="360040"/>
          </a:xfrm>
          <a:prstGeom prst="chevron">
            <a:avLst/>
          </a:prstGeom>
          <a:solidFill>
            <a:srgbClr val="6EA4DF"/>
          </a:solidFill>
          <a:ln>
            <a:solidFill>
              <a:srgbClr val="093F8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rgbClr val="000000"/>
              </a:solidFill>
            </a:endParaRPr>
          </a:p>
        </p:txBody>
      </p:sp>
      <p:sp>
        <p:nvSpPr>
          <p:cNvPr id="17" name="Cheurón 16"/>
          <p:cNvSpPr/>
          <p:nvPr/>
        </p:nvSpPr>
        <p:spPr>
          <a:xfrm>
            <a:off x="52316" y="4515966"/>
            <a:ext cx="5188807" cy="360040"/>
          </a:xfrm>
          <a:prstGeom prst="chevron">
            <a:avLst/>
          </a:prstGeom>
          <a:solidFill>
            <a:srgbClr val="84B2E4"/>
          </a:solidFill>
          <a:ln>
            <a:solidFill>
              <a:srgbClr val="093F8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rgbClr val="000000"/>
              </a:solidFill>
            </a:endParaRPr>
          </a:p>
        </p:txBody>
      </p:sp>
      <p:sp>
        <p:nvSpPr>
          <p:cNvPr id="20" name="Cheurón 19"/>
          <p:cNvSpPr/>
          <p:nvPr/>
        </p:nvSpPr>
        <p:spPr>
          <a:xfrm>
            <a:off x="52317" y="4515966"/>
            <a:ext cx="1639363" cy="360040"/>
          </a:xfrm>
          <a:prstGeom prst="chevron">
            <a:avLst/>
          </a:prstGeom>
          <a:solidFill>
            <a:srgbClr val="AAC9EC"/>
          </a:solidFill>
          <a:ln>
            <a:solidFill>
              <a:srgbClr val="093F8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rgbClr val="000000"/>
              </a:solidFill>
            </a:endParaRPr>
          </a:p>
        </p:txBody>
      </p:sp>
      <p:sp>
        <p:nvSpPr>
          <p:cNvPr id="21" name="Rectángulo 20">
            <a:extLst>
              <a:ext uri="{FF2B5EF4-FFF2-40B4-BE49-F238E27FC236}">
                <a16:creationId xmlns="" xmlns:a16="http://schemas.microsoft.com/office/drawing/2014/main" id="{AF41E942-FDD7-4ED2-9468-EAEBF3FD7BC6}"/>
              </a:ext>
            </a:extLst>
          </p:cNvPr>
          <p:cNvSpPr/>
          <p:nvPr/>
        </p:nvSpPr>
        <p:spPr>
          <a:xfrm>
            <a:off x="352321" y="4536108"/>
            <a:ext cx="919284" cy="3197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s-ES" b="1" i="1" dirty="0"/>
              <a:t>ETSA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="" xmlns:a16="http://schemas.microsoft.com/office/drawing/2014/main" id="{B9D2096B-0830-4E93-9D42-1CD0AA1ACAC5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21245456">
            <a:off x="4941025" y="2572237"/>
            <a:ext cx="2202424" cy="2331346"/>
          </a:xfrm>
          <a:prstGeom prst="rect">
            <a:avLst/>
          </a:prstGeom>
        </p:spPr>
      </p:pic>
      <p:pic>
        <p:nvPicPr>
          <p:cNvPr id="33" name="Imagen 32">
            <a:extLst>
              <a:ext uri="{FF2B5EF4-FFF2-40B4-BE49-F238E27FC236}">
                <a16:creationId xmlns="" xmlns:a16="http://schemas.microsoft.com/office/drawing/2014/main" id="{D0E15B42-046C-4824-AA28-1A70B5A907F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8492" t="3153" b="10902"/>
          <a:stretch/>
        </p:blipFill>
        <p:spPr>
          <a:xfrm rot="21291584">
            <a:off x="2824930" y="1227339"/>
            <a:ext cx="2625043" cy="2545698"/>
          </a:xfrm>
          <a:prstGeom prst="rect">
            <a:avLst/>
          </a:prstGeom>
        </p:spPr>
      </p:pic>
      <p:pic>
        <p:nvPicPr>
          <p:cNvPr id="34" name="Imagen 33">
            <a:extLst>
              <a:ext uri="{FF2B5EF4-FFF2-40B4-BE49-F238E27FC236}">
                <a16:creationId xmlns="" xmlns:a16="http://schemas.microsoft.com/office/drawing/2014/main" id="{D8C8CF0C-5F98-4548-B789-19D52ED2BC1D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31649" y="1467020"/>
            <a:ext cx="2317253" cy="2418492"/>
          </a:xfrm>
          <a:prstGeom prst="rect">
            <a:avLst/>
          </a:prstGeom>
        </p:spPr>
      </p:pic>
      <p:pic>
        <p:nvPicPr>
          <p:cNvPr id="40" name="Imagen 39">
            <a:extLst>
              <a:ext uri="{FF2B5EF4-FFF2-40B4-BE49-F238E27FC236}">
                <a16:creationId xmlns="" xmlns:a16="http://schemas.microsoft.com/office/drawing/2014/main" id="{8B00A52C-A99F-4D41-B9D2-8B90BA0396DA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868" y="1431185"/>
            <a:ext cx="2194463" cy="2538459"/>
          </a:xfrm>
          <a:prstGeom prst="rect">
            <a:avLst/>
          </a:prstGeom>
        </p:spPr>
      </p:pic>
      <p:sp>
        <p:nvSpPr>
          <p:cNvPr id="23" name="Rectángulo 22">
            <a:extLst>
              <a:ext uri="{FF2B5EF4-FFF2-40B4-BE49-F238E27FC236}">
                <a16:creationId xmlns="" xmlns:a16="http://schemas.microsoft.com/office/drawing/2014/main" id="{FDCBED53-ADE2-4012-991E-5E71F795E602}"/>
              </a:ext>
            </a:extLst>
          </p:cNvPr>
          <p:cNvSpPr/>
          <p:nvPr/>
        </p:nvSpPr>
        <p:spPr>
          <a:xfrm>
            <a:off x="5421284" y="4539103"/>
            <a:ext cx="955572" cy="313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s-ES" b="1" i="1" dirty="0"/>
              <a:t>BLTSA</a:t>
            </a:r>
          </a:p>
        </p:txBody>
      </p:sp>
      <p:sp>
        <p:nvSpPr>
          <p:cNvPr id="6" name="Rectángulo 5"/>
          <p:cNvSpPr/>
          <p:nvPr/>
        </p:nvSpPr>
        <p:spPr>
          <a:xfrm>
            <a:off x="8261609" y="1277977"/>
            <a:ext cx="747320" cy="338554"/>
          </a:xfrm>
          <a:prstGeom prst="rect">
            <a:avLst/>
          </a:prstGeom>
          <a:ln w="28575"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pPr>
              <a:spcAft>
                <a:spcPts val="300"/>
              </a:spcAft>
            </a:pPr>
            <a:r>
              <a:rPr lang="es-ES" sz="1600" b="1" dirty="0" err="1"/>
              <a:t>Q·e</a:t>
            </a:r>
            <a:r>
              <a:rPr lang="es-ES" sz="1600" b="1" baseline="30000" dirty="0" err="1"/>
              <a:t>B·x</a:t>
            </a:r>
            <a:endParaRPr lang="es-ES" sz="1600" b="1" dirty="0"/>
          </a:p>
        </p:txBody>
      </p:sp>
    </p:spTree>
    <p:extLst>
      <p:ext uri="{BB962C8B-B14F-4D97-AF65-F5344CB8AC3E}">
        <p14:creationId xmlns:p14="http://schemas.microsoft.com/office/powerpoint/2010/main" val="3136302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5" grpId="0" animBg="1"/>
      <p:bldP spid="41" grpId="0"/>
      <p:bldP spid="15" grpId="0" animBg="1"/>
      <p:bldP spid="16" grpId="0" animBg="1"/>
      <p:bldP spid="17" grpId="0" animBg="1"/>
      <p:bldP spid="23" grpId="0"/>
      <p:bldP spid="6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71600" y="123478"/>
            <a:ext cx="7860700" cy="572700"/>
          </a:xfrm>
        </p:spPr>
        <p:txBody>
          <a:bodyPr/>
          <a:lstStyle/>
          <a:p>
            <a:r>
              <a:rPr lang="es-ES" dirty="0"/>
              <a:t>Diseño de Antena Vivaldi</a:t>
            </a:r>
            <a:endParaRPr lang="en-US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78903" y="740525"/>
            <a:ext cx="4061047" cy="561947"/>
          </a:xfrm>
        </p:spPr>
        <p:txBody>
          <a:bodyPr/>
          <a:lstStyle/>
          <a:p>
            <a:r>
              <a:rPr lang="es-ES" b="1" dirty="0">
                <a:solidFill>
                  <a:schemeClr val="tx1"/>
                </a:solidFill>
              </a:rPr>
              <a:t>Definición de la exponencial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</p:spPr>
        <p:txBody>
          <a:bodyPr/>
          <a:lstStyle/>
          <a:p>
            <a:fld id="{00000000-1234-1234-1234-123412341234}" type="slidenum">
              <a:rPr lang="en-US" smtClean="0">
                <a:solidFill>
                  <a:srgbClr val="000000"/>
                </a:solidFill>
              </a:rPr>
              <a:pPr/>
              <a:t>28</a:t>
            </a:fld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33" name="Imagen 32"/>
          <p:cNvPicPr>
            <a:picLocks noChangeAspect="1"/>
          </p:cNvPicPr>
          <p:nvPr/>
        </p:nvPicPr>
        <p:blipFill>
          <a:blip r:embed="rId3"/>
          <a:srcRect l="3036"/>
          <a:stretch>
            <a:fillRect/>
          </a:stretch>
        </p:blipFill>
        <p:spPr bwMode="auto">
          <a:xfrm>
            <a:off x="28511" y="3212534"/>
            <a:ext cx="2260847" cy="16474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4" name="Flecha: a la derecha 42">
            <a:extLst>
              <a:ext uri="{FF2B5EF4-FFF2-40B4-BE49-F238E27FC236}">
                <a16:creationId xmlns="" xmlns:a16="http://schemas.microsoft.com/office/drawing/2014/main" id="{75BCC74A-B48C-4063-9E33-E4E8BBA5E980}"/>
              </a:ext>
            </a:extLst>
          </p:cNvPr>
          <p:cNvSpPr/>
          <p:nvPr/>
        </p:nvSpPr>
        <p:spPr>
          <a:xfrm>
            <a:off x="2187704" y="3920046"/>
            <a:ext cx="396211" cy="2160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rgbClr val="FFFFFF"/>
              </a:solidFill>
            </a:endParaRPr>
          </a:p>
        </p:txBody>
      </p:sp>
      <p:pic>
        <p:nvPicPr>
          <p:cNvPr id="36" name="Imagen 35"/>
          <p:cNvPicPr>
            <a:picLocks noChangeAspect="1"/>
          </p:cNvPicPr>
          <p:nvPr/>
        </p:nvPicPr>
        <p:blipFill rotWithShape="1">
          <a:blip r:embed="rId4"/>
          <a:srcRect t="-1" b="1964"/>
          <a:stretch/>
        </p:blipFill>
        <p:spPr bwMode="auto">
          <a:xfrm>
            <a:off x="2673040" y="3113095"/>
            <a:ext cx="2473455" cy="1829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" name="Imagen 37"/>
          <p:cNvPicPr>
            <a:picLocks noChangeAspect="1"/>
          </p:cNvPicPr>
          <p:nvPr/>
        </p:nvPicPr>
        <p:blipFill>
          <a:blip r:embed="rId5"/>
          <a:srcRect t="7210" r="7520" b="6531"/>
          <a:stretch>
            <a:fillRect/>
          </a:stretch>
        </p:blipFill>
        <p:spPr bwMode="auto">
          <a:xfrm>
            <a:off x="-8318" y="1218934"/>
            <a:ext cx="2141192" cy="1664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0" name="Flecha: a la derecha 31">
            <a:extLst>
              <a:ext uri="{FF2B5EF4-FFF2-40B4-BE49-F238E27FC236}">
                <a16:creationId xmlns="" xmlns:a16="http://schemas.microsoft.com/office/drawing/2014/main" id="{61312B18-7E37-4E1B-B8A1-80429E37E7CF}"/>
              </a:ext>
            </a:extLst>
          </p:cNvPr>
          <p:cNvSpPr/>
          <p:nvPr/>
        </p:nvSpPr>
        <p:spPr>
          <a:xfrm>
            <a:off x="2183699" y="1890001"/>
            <a:ext cx="396211" cy="2160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rgbClr val="FFFFFF"/>
              </a:solidFill>
            </a:endParaRPr>
          </a:p>
        </p:txBody>
      </p:sp>
      <p:pic>
        <p:nvPicPr>
          <p:cNvPr id="41" name="Imagen 40"/>
          <p:cNvPicPr>
            <a:picLocks noChangeAspect="1"/>
          </p:cNvPicPr>
          <p:nvPr/>
        </p:nvPicPr>
        <p:blipFill>
          <a:blip r:embed="rId6"/>
          <a:srcRect r="7760"/>
          <a:stretch>
            <a:fillRect/>
          </a:stretch>
        </p:blipFill>
        <p:spPr bwMode="auto">
          <a:xfrm>
            <a:off x="2659080" y="1151015"/>
            <a:ext cx="2163700" cy="180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2" name="Imagen 41"/>
          <p:cNvPicPr>
            <a:picLocks noChangeAspect="1"/>
          </p:cNvPicPr>
          <p:nvPr/>
        </p:nvPicPr>
        <p:blipFill>
          <a:blip r:embed="rId7"/>
          <a:srcRect l="5446" t="5660" r="7412" b="5660"/>
          <a:stretch>
            <a:fillRect/>
          </a:stretch>
        </p:blipFill>
        <p:spPr bwMode="auto">
          <a:xfrm>
            <a:off x="4936476" y="1188751"/>
            <a:ext cx="1960851" cy="180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6" name="Imagen 45"/>
          <p:cNvPicPr>
            <a:picLocks noChangeAspect="1"/>
          </p:cNvPicPr>
          <p:nvPr/>
        </p:nvPicPr>
        <p:blipFill>
          <a:blip r:embed="rId8"/>
          <a:srcRect l="5614" r="6874"/>
          <a:stretch>
            <a:fillRect/>
          </a:stretch>
        </p:blipFill>
        <p:spPr bwMode="auto">
          <a:xfrm>
            <a:off x="7011023" y="1206025"/>
            <a:ext cx="2073913" cy="180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7" name="Imagen 46"/>
          <p:cNvPicPr>
            <a:picLocks noChangeAspect="1"/>
          </p:cNvPicPr>
          <p:nvPr/>
        </p:nvPicPr>
        <p:blipFill>
          <a:blip r:embed="rId9"/>
          <a:srcRect l="8374" t="2933" r="8859" b="2667"/>
          <a:stretch>
            <a:fillRect/>
          </a:stretch>
        </p:blipFill>
        <p:spPr bwMode="auto">
          <a:xfrm>
            <a:off x="5269862" y="3124913"/>
            <a:ext cx="3896097" cy="20223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48" name="Conector recto de flecha 47">
            <a:extLst>
              <a:ext uri="{FF2B5EF4-FFF2-40B4-BE49-F238E27FC236}">
                <a16:creationId xmlns="" xmlns:a16="http://schemas.microsoft.com/office/drawing/2014/main" id="{DBEED59C-6CD9-4FE7-B225-15AA9B20E4E5}"/>
              </a:ext>
            </a:extLst>
          </p:cNvPr>
          <p:cNvCxnSpPr/>
          <p:nvPr/>
        </p:nvCxnSpPr>
        <p:spPr>
          <a:xfrm>
            <a:off x="4851317" y="2875114"/>
            <a:ext cx="526206" cy="3138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ector recto de flecha 49">
            <a:extLst>
              <a:ext uri="{FF2B5EF4-FFF2-40B4-BE49-F238E27FC236}">
                <a16:creationId xmlns="" xmlns:a16="http://schemas.microsoft.com/office/drawing/2014/main" id="{0382DFCA-6337-4F42-8C19-13637905D0BA}"/>
              </a:ext>
            </a:extLst>
          </p:cNvPr>
          <p:cNvCxnSpPr>
            <a:cxnSpLocks/>
          </p:cNvCxnSpPr>
          <p:nvPr/>
        </p:nvCxnSpPr>
        <p:spPr>
          <a:xfrm>
            <a:off x="6474993" y="2898651"/>
            <a:ext cx="1" cy="324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ector recto de flecha 50">
            <a:extLst>
              <a:ext uri="{FF2B5EF4-FFF2-40B4-BE49-F238E27FC236}">
                <a16:creationId xmlns="" xmlns:a16="http://schemas.microsoft.com/office/drawing/2014/main" id="{0382DFCA-6337-4F42-8C19-13637905D0BA}"/>
              </a:ext>
            </a:extLst>
          </p:cNvPr>
          <p:cNvCxnSpPr>
            <a:cxnSpLocks/>
          </p:cNvCxnSpPr>
          <p:nvPr/>
        </p:nvCxnSpPr>
        <p:spPr>
          <a:xfrm>
            <a:off x="7805385" y="2893592"/>
            <a:ext cx="1" cy="324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437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71600" y="123478"/>
            <a:ext cx="7860700" cy="572700"/>
          </a:xfrm>
        </p:spPr>
        <p:txBody>
          <a:bodyPr/>
          <a:lstStyle/>
          <a:p>
            <a:r>
              <a:rPr lang="es-ES" dirty="0"/>
              <a:t>Diseño de Antena Vivaldi</a:t>
            </a:r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</p:spPr>
        <p:txBody>
          <a:bodyPr/>
          <a:lstStyle/>
          <a:p>
            <a:fld id="{00000000-1234-1234-1234-123412341234}" type="slidenum">
              <a:rPr lang="en-US" smtClean="0">
                <a:solidFill>
                  <a:srgbClr val="000000"/>
                </a:solidFill>
              </a:rPr>
              <a:pPr/>
              <a:t>29</a:t>
            </a:fld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23" name="Imagen 22"/>
          <p:cNvPicPr>
            <a:picLocks noChangeAspect="1"/>
          </p:cNvPicPr>
          <p:nvPr/>
        </p:nvPicPr>
        <p:blipFill>
          <a:blip r:embed="rId3"/>
          <a:srcRect l="11940" r="15565"/>
          <a:stretch>
            <a:fillRect/>
          </a:stretch>
        </p:blipFill>
        <p:spPr bwMode="auto">
          <a:xfrm>
            <a:off x="668564" y="1138258"/>
            <a:ext cx="2229430" cy="183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" name="Imagen 23"/>
          <p:cNvPicPr>
            <a:picLocks noChangeAspect="1"/>
          </p:cNvPicPr>
          <p:nvPr/>
        </p:nvPicPr>
        <p:blipFill>
          <a:blip r:embed="rId4"/>
          <a:srcRect l="13681" r="19218"/>
          <a:stretch>
            <a:fillRect/>
          </a:stretch>
        </p:blipFill>
        <p:spPr bwMode="auto">
          <a:xfrm>
            <a:off x="611560" y="2966792"/>
            <a:ext cx="2294294" cy="20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Flecha: a la derecha 31">
            <a:extLst>
              <a:ext uri="{FF2B5EF4-FFF2-40B4-BE49-F238E27FC236}">
                <a16:creationId xmlns="" xmlns:a16="http://schemas.microsoft.com/office/drawing/2014/main" id="{61312B18-7E37-4E1B-B8A1-80429E37E7CF}"/>
              </a:ext>
            </a:extLst>
          </p:cNvPr>
          <p:cNvSpPr/>
          <p:nvPr/>
        </p:nvSpPr>
        <p:spPr>
          <a:xfrm>
            <a:off x="3248453" y="1816121"/>
            <a:ext cx="396211" cy="2160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rgbClr val="FFFFFF"/>
              </a:solidFill>
            </a:endParaRPr>
          </a:p>
        </p:txBody>
      </p:sp>
      <p:sp>
        <p:nvSpPr>
          <p:cNvPr id="43" name="Flecha: a la derecha 42">
            <a:extLst>
              <a:ext uri="{FF2B5EF4-FFF2-40B4-BE49-F238E27FC236}">
                <a16:creationId xmlns="" xmlns:a16="http://schemas.microsoft.com/office/drawing/2014/main" id="{75BCC74A-B48C-4063-9E33-E4E8BBA5E980}"/>
              </a:ext>
            </a:extLst>
          </p:cNvPr>
          <p:cNvSpPr/>
          <p:nvPr/>
        </p:nvSpPr>
        <p:spPr>
          <a:xfrm>
            <a:off x="3248453" y="3866780"/>
            <a:ext cx="396211" cy="2160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rgbClr val="FFFFFF"/>
              </a:solidFill>
            </a:endParaRPr>
          </a:p>
        </p:txBody>
      </p:sp>
      <p:pic>
        <p:nvPicPr>
          <p:cNvPr id="25" name="Imagen 24"/>
          <p:cNvPicPr>
            <a:picLocks noChangeAspect="1"/>
          </p:cNvPicPr>
          <p:nvPr/>
        </p:nvPicPr>
        <p:blipFill>
          <a:blip r:embed="rId5"/>
          <a:srcRect l="1587" t="2008" r="16049"/>
          <a:stretch>
            <a:fillRect/>
          </a:stretch>
        </p:blipFill>
        <p:spPr bwMode="auto">
          <a:xfrm>
            <a:off x="4196954" y="902836"/>
            <a:ext cx="3891894" cy="20334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" name="Imagen 25"/>
          <p:cNvPicPr>
            <a:picLocks noChangeAspect="1"/>
          </p:cNvPicPr>
          <p:nvPr/>
        </p:nvPicPr>
        <p:blipFill>
          <a:blip r:embed="rId6"/>
          <a:srcRect r="16558"/>
          <a:stretch>
            <a:fillRect/>
          </a:stretch>
        </p:blipFill>
        <p:spPr bwMode="auto">
          <a:xfrm>
            <a:off x="4173833" y="2974258"/>
            <a:ext cx="4058265" cy="21702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" name="Marcador de texto 2"/>
          <p:cNvSpPr>
            <a:spLocks noGrp="1"/>
          </p:cNvSpPr>
          <p:nvPr>
            <p:ph type="body" idx="1"/>
          </p:nvPr>
        </p:nvSpPr>
        <p:spPr>
          <a:xfrm>
            <a:off x="78903" y="740525"/>
            <a:ext cx="4061047" cy="561947"/>
          </a:xfrm>
        </p:spPr>
        <p:txBody>
          <a:bodyPr/>
          <a:lstStyle/>
          <a:p>
            <a:r>
              <a:rPr lang="es-ES" b="1" dirty="0">
                <a:solidFill>
                  <a:schemeClr val="tx1"/>
                </a:solidFill>
              </a:rPr>
              <a:t>Definición de la exponencial</a:t>
            </a:r>
          </a:p>
        </p:txBody>
      </p:sp>
      <p:sp>
        <p:nvSpPr>
          <p:cNvPr id="11" name="Rectángulo 10">
            <a:hlinkClick r:id="rId7" action="ppaction://hlinksldjump"/>
            <a:extLst>
              <a:ext uri="{FF2B5EF4-FFF2-40B4-BE49-F238E27FC236}">
                <a16:creationId xmlns="" xmlns:a16="http://schemas.microsoft.com/office/drawing/2014/main" id="{04190145-45D7-4943-B4B6-BECC1EA3203B}"/>
              </a:ext>
            </a:extLst>
          </p:cNvPr>
          <p:cNvSpPr/>
          <p:nvPr/>
        </p:nvSpPr>
        <p:spPr>
          <a:xfrm>
            <a:off x="8472458" y="4663217"/>
            <a:ext cx="658958" cy="480283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168825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10">
            <a:hlinkClick r:id="rId3" action="ppaction://hlinksldjump"/>
            <a:extLst>
              <a:ext uri="{FF2B5EF4-FFF2-40B4-BE49-F238E27FC236}">
                <a16:creationId xmlns="" xmlns:a16="http://schemas.microsoft.com/office/drawing/2014/main" id="{50A818A1-E545-4CDD-A4F0-5403FFC80926}"/>
              </a:ext>
            </a:extLst>
          </p:cNvPr>
          <p:cNvSpPr/>
          <p:nvPr/>
        </p:nvSpPr>
        <p:spPr>
          <a:xfrm>
            <a:off x="8472458" y="4663217"/>
            <a:ext cx="658958" cy="480283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rcRect l="2597" t="3635"/>
          <a:stretch>
            <a:fillRect/>
          </a:stretch>
        </p:blipFill>
        <p:spPr bwMode="auto">
          <a:xfrm>
            <a:off x="178024" y="763767"/>
            <a:ext cx="5408579" cy="21154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899592" y="61279"/>
            <a:ext cx="318018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Diagrama original</a:t>
            </a:r>
            <a:endParaRPr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idx="1"/>
          </p:nvPr>
        </p:nvSpPr>
        <p:spPr>
          <a:xfrm>
            <a:off x="179512" y="2998144"/>
            <a:ext cx="5000259" cy="1635396"/>
          </a:xfrm>
        </p:spPr>
        <p:txBody>
          <a:bodyPr/>
          <a:lstStyle/>
          <a:p>
            <a:pPr algn="just">
              <a:spcAft>
                <a:spcPts val="600"/>
              </a:spcAft>
            </a:pPr>
            <a:r>
              <a:rPr lang="es-ES" b="1" dirty="0">
                <a:solidFill>
                  <a:schemeClr val="tx1"/>
                </a:solidFill>
              </a:rPr>
              <a:t>VCO MAX 2750</a:t>
            </a:r>
            <a:r>
              <a:rPr lang="es-ES" dirty="0">
                <a:solidFill>
                  <a:schemeClr val="tx1"/>
                </a:solidFill>
              </a:rPr>
              <a:t>: </a:t>
            </a:r>
            <a:r>
              <a:rPr lang="es-ES" dirty="0">
                <a:solidFill>
                  <a:srgbClr val="FF0000"/>
                </a:solidFill>
              </a:rPr>
              <a:t>2,2 – 2,6 GHz</a:t>
            </a:r>
          </a:p>
          <a:p>
            <a:pPr algn="just">
              <a:spcAft>
                <a:spcPts val="600"/>
              </a:spcAft>
            </a:pPr>
            <a:r>
              <a:rPr lang="es-ES" b="1" dirty="0">
                <a:solidFill>
                  <a:schemeClr val="tx1"/>
                </a:solidFill>
              </a:rPr>
              <a:t>PA SKY65006</a:t>
            </a:r>
            <a:r>
              <a:rPr lang="es-ES" dirty="0">
                <a:solidFill>
                  <a:schemeClr val="tx1"/>
                </a:solidFill>
              </a:rPr>
              <a:t>:   </a:t>
            </a:r>
            <a:r>
              <a:rPr lang="es-ES" dirty="0">
                <a:solidFill>
                  <a:srgbClr val="FF0000"/>
                </a:solidFill>
              </a:rPr>
              <a:t>2,4 – 2,5 GHz</a:t>
            </a:r>
          </a:p>
          <a:p>
            <a:pPr algn="just"/>
            <a:r>
              <a:rPr lang="es-ES" b="1" dirty="0">
                <a:solidFill>
                  <a:schemeClr val="tx1"/>
                </a:solidFill>
              </a:rPr>
              <a:t>CP 0302</a:t>
            </a:r>
            <a:r>
              <a:rPr lang="es-ES" dirty="0">
                <a:solidFill>
                  <a:schemeClr val="tx1"/>
                </a:solidFill>
              </a:rPr>
              <a:t>:   2,4 GHz -&gt; C = -20 dB </a:t>
            </a:r>
            <a:r>
              <a:rPr lang="es-ES" dirty="0">
                <a:solidFill>
                  <a:srgbClr val="FF0000"/>
                </a:solidFill>
              </a:rPr>
              <a:t>(dispar) </a:t>
            </a:r>
          </a:p>
          <a:p>
            <a:pPr marL="114300" indent="0" algn="just">
              <a:buNone/>
            </a:pPr>
            <a:r>
              <a:rPr lang="es-ES" dirty="0">
                <a:solidFill>
                  <a:schemeClr val="tx1"/>
                </a:solidFill>
              </a:rPr>
              <a:t>	           0,8 GHz -&gt; C = -30 dB</a:t>
            </a:r>
            <a:r>
              <a:rPr lang="es-ES" dirty="0">
                <a:solidFill>
                  <a:srgbClr val="FF0000"/>
                </a:solidFill>
              </a:rPr>
              <a:t> (dispar) </a:t>
            </a:r>
          </a:p>
          <a:p>
            <a:pPr algn="just"/>
            <a:r>
              <a:rPr lang="es-ES" b="1" dirty="0">
                <a:solidFill>
                  <a:schemeClr val="tx1"/>
                </a:solidFill>
              </a:rPr>
              <a:t>STM32F205 (</a:t>
            </a:r>
            <a:r>
              <a:rPr lang="es-ES" b="1" dirty="0" err="1">
                <a:solidFill>
                  <a:schemeClr val="tx1"/>
                </a:solidFill>
              </a:rPr>
              <a:t>uController</a:t>
            </a:r>
            <a:r>
              <a:rPr lang="es-ES" b="1" dirty="0">
                <a:solidFill>
                  <a:schemeClr val="tx1"/>
                </a:solidFill>
              </a:rPr>
              <a:t>)</a:t>
            </a:r>
            <a:endParaRPr lang="es-ES" dirty="0">
              <a:solidFill>
                <a:srgbClr val="FF0000"/>
              </a:solidFill>
            </a:endParaRPr>
          </a:p>
          <a:p>
            <a:pPr marL="114300" indent="0" algn="just">
              <a:buNone/>
            </a:pPr>
            <a:endParaRPr lang="es-ES" dirty="0">
              <a:solidFill>
                <a:schemeClr val="tx1"/>
              </a:solidFill>
            </a:endParaRPr>
          </a:p>
          <a:p>
            <a:endParaRPr lang="es-ES" dirty="0">
              <a:solidFill>
                <a:srgbClr val="FF0000"/>
              </a:solidFill>
            </a:endParaRPr>
          </a:p>
          <a:p>
            <a:pPr marL="114300" indent="0">
              <a:buNone/>
            </a:pPr>
            <a:r>
              <a:rPr lang="es-ES" dirty="0">
                <a:solidFill>
                  <a:schemeClr val="tx1"/>
                </a:solidFill>
              </a:rPr>
              <a:t/>
            </a:r>
            <a:br>
              <a:rPr lang="es-ES" dirty="0">
                <a:solidFill>
                  <a:schemeClr val="tx1"/>
                </a:solidFill>
              </a:rPr>
            </a:b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40" name="39 Marcador de número de diapositiva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3</a:t>
            </a:fld>
            <a:endParaRPr lang="es-ES" dirty="0"/>
          </a:p>
        </p:txBody>
      </p:sp>
      <p:sp>
        <p:nvSpPr>
          <p:cNvPr id="1028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"/>
          </a:p>
        </p:txBody>
      </p:sp>
      <p:sp>
        <p:nvSpPr>
          <p:cNvPr id="1030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"/>
          </a:p>
        </p:txBody>
      </p:sp>
      <p:sp>
        <p:nvSpPr>
          <p:cNvPr id="1032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9771" y="2998144"/>
            <a:ext cx="3873094" cy="1917834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5985239" y="2569350"/>
            <a:ext cx="22621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800" dirty="0">
                <a:solidFill>
                  <a:schemeClr val="tx1"/>
                </a:solidFill>
              </a:rPr>
              <a:t>COUPLER CP 0302</a:t>
            </a:r>
            <a:endParaRPr lang="es-ES" sz="18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="" xmlns:a16="http://schemas.microsoft.com/office/drawing/2014/main" id="{43923992-AA48-4E14-AB32-95BA802D24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4675" y="1808721"/>
            <a:ext cx="4137625" cy="2854496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71600" y="123478"/>
            <a:ext cx="7860700" cy="572700"/>
          </a:xfrm>
        </p:spPr>
        <p:txBody>
          <a:bodyPr/>
          <a:lstStyle/>
          <a:p>
            <a:r>
              <a:rPr lang="es-ES" dirty="0"/>
              <a:t>Diseño de Antena Vivaldi</a:t>
            </a:r>
            <a:endParaRPr lang="en-US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78904" y="877942"/>
            <a:ext cx="4061047" cy="561947"/>
          </a:xfrm>
        </p:spPr>
        <p:txBody>
          <a:bodyPr/>
          <a:lstStyle/>
          <a:p>
            <a:r>
              <a:rPr lang="es-ES" b="1" dirty="0">
                <a:solidFill>
                  <a:schemeClr val="tx1"/>
                </a:solidFill>
              </a:rPr>
              <a:t>Vivaldi Final. Simulaciones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</p:spPr>
        <p:txBody>
          <a:bodyPr/>
          <a:lstStyle/>
          <a:p>
            <a:fld id="{00000000-1234-1234-1234-123412341234}" type="slidenum">
              <a:rPr lang="en-US" smtClean="0">
                <a:solidFill>
                  <a:srgbClr val="000000"/>
                </a:solidFill>
              </a:rPr>
              <a:pPr/>
              <a:t>30</a:t>
            </a:fld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="" xmlns:a16="http://schemas.microsoft.com/office/drawing/2014/main" id="{324F9BFB-1F88-49AE-BBC2-E7F7ECB9AD0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94"/>
          <a:stretch/>
        </p:blipFill>
        <p:spPr>
          <a:xfrm>
            <a:off x="20561" y="1510471"/>
            <a:ext cx="4571833" cy="3152746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="" xmlns:a16="http://schemas.microsoft.com/office/drawing/2014/main" id="{D156F9CE-3F96-4970-BF2E-A31EB83A0E35}"/>
              </a:ext>
            </a:extLst>
          </p:cNvPr>
          <p:cNvSpPr/>
          <p:nvPr/>
        </p:nvSpPr>
        <p:spPr>
          <a:xfrm>
            <a:off x="2623606" y="1502560"/>
            <a:ext cx="45878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</a:pPr>
            <a:r>
              <a:rPr lang="es-ES" sz="1100" b="1" dirty="0">
                <a:solidFill>
                  <a:srgbClr val="002060"/>
                </a:solidFill>
              </a:rPr>
              <a:t>1.2</a:t>
            </a:r>
            <a:r>
              <a:rPr lang="el-GR" sz="1100" b="1" dirty="0">
                <a:solidFill>
                  <a:srgbClr val="002060"/>
                </a:solidFill>
              </a:rPr>
              <a:t>λ</a:t>
            </a:r>
            <a:endParaRPr lang="es-ES" sz="1100" b="1" dirty="0">
              <a:solidFill>
                <a:srgbClr val="002060"/>
              </a:solidFill>
            </a:endParaRPr>
          </a:p>
        </p:txBody>
      </p:sp>
      <p:sp>
        <p:nvSpPr>
          <p:cNvPr id="10" name="Rectángulo 9">
            <a:extLst>
              <a:ext uri="{FF2B5EF4-FFF2-40B4-BE49-F238E27FC236}">
                <a16:creationId xmlns="" xmlns:a16="http://schemas.microsoft.com/office/drawing/2014/main" id="{D156F9CE-3F96-4970-BF2E-A31EB83A0E35}"/>
              </a:ext>
            </a:extLst>
          </p:cNvPr>
          <p:cNvSpPr/>
          <p:nvPr/>
        </p:nvSpPr>
        <p:spPr>
          <a:xfrm>
            <a:off x="4329871" y="2427734"/>
            <a:ext cx="45878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</a:pPr>
            <a:r>
              <a:rPr lang="es-ES" sz="1100" b="1" dirty="0">
                <a:solidFill>
                  <a:srgbClr val="002060"/>
                </a:solidFill>
              </a:rPr>
              <a:t>0.9</a:t>
            </a:r>
            <a:r>
              <a:rPr lang="el-GR" sz="1100" b="1" dirty="0">
                <a:solidFill>
                  <a:srgbClr val="002060"/>
                </a:solidFill>
              </a:rPr>
              <a:t>λ</a:t>
            </a:r>
            <a:endParaRPr lang="es-ES" sz="1100" b="1" dirty="0">
              <a:solidFill>
                <a:srgbClr val="002060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 rotWithShape="1">
          <a:blip r:embed="rId5"/>
          <a:srcRect l="35518" t="-377" r="32892" b="86089"/>
          <a:stretch/>
        </p:blipFill>
        <p:spPr bwMode="auto">
          <a:xfrm>
            <a:off x="520017" y="1333621"/>
            <a:ext cx="1080120" cy="288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Imagen 4">
            <a:extLst>
              <a:ext uri="{FF2B5EF4-FFF2-40B4-BE49-F238E27FC236}">
                <a16:creationId xmlns="" xmlns:a16="http://schemas.microsoft.com/office/drawing/2014/main" id="{A393F16F-2FE4-4A9D-A23D-F6045616B3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88228" y="1460773"/>
            <a:ext cx="6227444" cy="3113722"/>
          </a:xfrm>
          <a:prstGeom prst="rect">
            <a:avLst/>
          </a:prstGeom>
        </p:spPr>
      </p:pic>
      <p:sp>
        <p:nvSpPr>
          <p:cNvPr id="12" name="Rectángulo 11">
            <a:hlinkClick r:id="rId7" action="ppaction://hlinksldjump"/>
            <a:extLst>
              <a:ext uri="{FF2B5EF4-FFF2-40B4-BE49-F238E27FC236}">
                <a16:creationId xmlns="" xmlns:a16="http://schemas.microsoft.com/office/drawing/2014/main" id="{DF6AEAE1-DD3F-4B73-8910-114543E2C387}"/>
              </a:ext>
            </a:extLst>
          </p:cNvPr>
          <p:cNvSpPr/>
          <p:nvPr/>
        </p:nvSpPr>
        <p:spPr>
          <a:xfrm>
            <a:off x="8472458" y="4663217"/>
            <a:ext cx="658958" cy="480283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40905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71600" y="123478"/>
            <a:ext cx="7860700" cy="572700"/>
          </a:xfrm>
        </p:spPr>
        <p:txBody>
          <a:bodyPr/>
          <a:lstStyle/>
          <a:p>
            <a:r>
              <a:rPr lang="es-ES" dirty="0"/>
              <a:t>Diseño de Antena Vivaldi</a:t>
            </a:r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</p:spPr>
        <p:txBody>
          <a:bodyPr/>
          <a:lstStyle/>
          <a:p>
            <a:fld id="{00000000-1234-1234-1234-123412341234}" type="slidenum">
              <a:rPr lang="en-US" smtClean="0">
                <a:solidFill>
                  <a:srgbClr val="000000"/>
                </a:solidFill>
              </a:rPr>
              <a:pPr/>
              <a:t>31</a:t>
            </a:fld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="" xmlns:a16="http://schemas.microsoft.com/office/drawing/2014/main" id="{372C0A19-17AD-48AE-8565-A6D28221AF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735" t="14236" r="36392" b="1782"/>
          <a:stretch/>
        </p:blipFill>
        <p:spPr>
          <a:xfrm>
            <a:off x="55280" y="1419622"/>
            <a:ext cx="1754817" cy="158400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="" xmlns:a16="http://schemas.microsoft.com/office/drawing/2014/main" id="{B6215DA7-7DA7-4FA2-85AE-FDC47733CFF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8399" t="16018" r="36613" b="1"/>
          <a:stretch/>
        </p:blipFill>
        <p:spPr>
          <a:xfrm>
            <a:off x="1916817" y="1419622"/>
            <a:ext cx="1694810" cy="158400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="" xmlns:a16="http://schemas.microsoft.com/office/drawing/2014/main" id="{A24FD7D9-01E9-4E22-8019-1324D2B5C3A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8399" t="16018" r="36613"/>
          <a:stretch/>
        </p:blipFill>
        <p:spPr>
          <a:xfrm>
            <a:off x="3718347" y="1419622"/>
            <a:ext cx="1694810" cy="158400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="" xmlns:a16="http://schemas.microsoft.com/office/drawing/2014/main" id="{C8755A8A-83A0-48A0-96C4-2EF0CB02ECE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7400" t="16018" r="36613"/>
          <a:stretch/>
        </p:blipFill>
        <p:spPr>
          <a:xfrm>
            <a:off x="5519877" y="1419622"/>
            <a:ext cx="1762586" cy="1584000"/>
          </a:xfrm>
          <a:prstGeom prst="rect">
            <a:avLst/>
          </a:prstGeom>
        </p:spPr>
      </p:pic>
      <p:pic>
        <p:nvPicPr>
          <p:cNvPr id="36" name="Imagen 35">
            <a:extLst>
              <a:ext uri="{FF2B5EF4-FFF2-40B4-BE49-F238E27FC236}">
                <a16:creationId xmlns="" xmlns:a16="http://schemas.microsoft.com/office/drawing/2014/main" id="{0F9CEB76-59AA-4396-A789-C6E0313DAAF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7400" t="16018" r="36728"/>
          <a:stretch/>
        </p:blipFill>
        <p:spPr>
          <a:xfrm>
            <a:off x="7389183" y="1419622"/>
            <a:ext cx="1754817" cy="1584000"/>
          </a:xfrm>
          <a:prstGeom prst="rect">
            <a:avLst/>
          </a:prstGeom>
        </p:spPr>
      </p:pic>
      <p:pic>
        <p:nvPicPr>
          <p:cNvPr id="37" name="Imagen 36">
            <a:extLst>
              <a:ext uri="{FF2B5EF4-FFF2-40B4-BE49-F238E27FC236}">
                <a16:creationId xmlns="" xmlns:a16="http://schemas.microsoft.com/office/drawing/2014/main" id="{E228F777-7494-40D6-BD4E-17C69AA43720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7833" t="16018" r="36295"/>
          <a:stretch/>
        </p:blipFill>
        <p:spPr>
          <a:xfrm>
            <a:off x="810172" y="3364014"/>
            <a:ext cx="1754817" cy="1584000"/>
          </a:xfrm>
          <a:prstGeom prst="rect">
            <a:avLst/>
          </a:prstGeom>
        </p:spPr>
      </p:pic>
      <p:pic>
        <p:nvPicPr>
          <p:cNvPr id="38" name="Imagen 37">
            <a:extLst>
              <a:ext uri="{FF2B5EF4-FFF2-40B4-BE49-F238E27FC236}">
                <a16:creationId xmlns="" xmlns:a16="http://schemas.microsoft.com/office/drawing/2014/main" id="{6B0E725B-98AC-4FE3-AD6B-2AAF31D947C4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37833" t="16018" r="36295"/>
          <a:stretch/>
        </p:blipFill>
        <p:spPr>
          <a:xfrm>
            <a:off x="2718118" y="3364014"/>
            <a:ext cx="1754817" cy="1584000"/>
          </a:xfrm>
          <a:prstGeom prst="rect">
            <a:avLst/>
          </a:prstGeom>
        </p:spPr>
      </p:pic>
      <p:pic>
        <p:nvPicPr>
          <p:cNvPr id="39" name="Imagen 38">
            <a:extLst>
              <a:ext uri="{FF2B5EF4-FFF2-40B4-BE49-F238E27FC236}">
                <a16:creationId xmlns="" xmlns:a16="http://schemas.microsoft.com/office/drawing/2014/main" id="{887D9309-F518-4FC4-BCFA-1CBF2B7EE0B3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37834" t="16018" r="36179"/>
          <a:stretch/>
        </p:blipFill>
        <p:spPr>
          <a:xfrm>
            <a:off x="4626064" y="3364014"/>
            <a:ext cx="1762586" cy="1584000"/>
          </a:xfrm>
          <a:prstGeom prst="rect">
            <a:avLst/>
          </a:prstGeom>
        </p:spPr>
      </p:pic>
      <p:pic>
        <p:nvPicPr>
          <p:cNvPr id="40" name="Imagen 39">
            <a:extLst>
              <a:ext uri="{FF2B5EF4-FFF2-40B4-BE49-F238E27FC236}">
                <a16:creationId xmlns="" xmlns:a16="http://schemas.microsoft.com/office/drawing/2014/main" id="{BB1D0913-8752-47C1-AB20-E99AEDF14070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37833" t="16018" r="37179"/>
          <a:stretch/>
        </p:blipFill>
        <p:spPr>
          <a:xfrm>
            <a:off x="6541778" y="3364014"/>
            <a:ext cx="1694810" cy="1584000"/>
          </a:xfrm>
          <a:prstGeom prst="rect">
            <a:avLst/>
          </a:prstGeom>
        </p:spPr>
      </p:pic>
      <p:sp>
        <p:nvSpPr>
          <p:cNvPr id="41" name="Rectángulo 40">
            <a:extLst>
              <a:ext uri="{FF2B5EF4-FFF2-40B4-BE49-F238E27FC236}">
                <a16:creationId xmlns="" xmlns:a16="http://schemas.microsoft.com/office/drawing/2014/main" id="{7799768F-7B8E-4162-9EBA-1816389B4CAC}"/>
              </a:ext>
            </a:extLst>
          </p:cNvPr>
          <p:cNvSpPr/>
          <p:nvPr/>
        </p:nvSpPr>
        <p:spPr>
          <a:xfrm>
            <a:off x="465085" y="812423"/>
            <a:ext cx="25122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</a:pPr>
            <a:r>
              <a:rPr lang="es-ES" b="1" dirty="0">
                <a:solidFill>
                  <a:srgbClr val="000000">
                    <a:lumMod val="50000"/>
                    <a:lumOff val="50000"/>
                  </a:srgbClr>
                </a:solidFill>
              </a:rPr>
              <a:t>Ganancia Phi = 0º (Plano E)</a:t>
            </a:r>
          </a:p>
        </p:txBody>
      </p:sp>
      <p:sp>
        <p:nvSpPr>
          <p:cNvPr id="42" name="Rectángulo 41">
            <a:extLst>
              <a:ext uri="{FF2B5EF4-FFF2-40B4-BE49-F238E27FC236}">
                <a16:creationId xmlns="" xmlns:a16="http://schemas.microsoft.com/office/drawing/2014/main" id="{760AA685-5429-4BA8-8DE1-2D9D7C0F3BC1}"/>
              </a:ext>
            </a:extLst>
          </p:cNvPr>
          <p:cNvSpPr/>
          <p:nvPr/>
        </p:nvSpPr>
        <p:spPr>
          <a:xfrm>
            <a:off x="389223" y="1136249"/>
            <a:ext cx="84189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</a:pPr>
            <a:r>
              <a:rPr lang="es-ES" u="sng" dirty="0"/>
              <a:t>0.7 GHz</a:t>
            </a:r>
          </a:p>
        </p:txBody>
      </p:sp>
      <p:sp>
        <p:nvSpPr>
          <p:cNvPr id="43" name="Rectángulo 42">
            <a:extLst>
              <a:ext uri="{FF2B5EF4-FFF2-40B4-BE49-F238E27FC236}">
                <a16:creationId xmlns="" xmlns:a16="http://schemas.microsoft.com/office/drawing/2014/main" id="{E5259B62-C83D-4163-81AA-E33F358AA655}"/>
              </a:ext>
            </a:extLst>
          </p:cNvPr>
          <p:cNvSpPr/>
          <p:nvPr/>
        </p:nvSpPr>
        <p:spPr>
          <a:xfrm>
            <a:off x="2297169" y="1145341"/>
            <a:ext cx="84189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</a:pPr>
            <a:r>
              <a:rPr lang="es-ES" u="sng" dirty="0"/>
              <a:t>0.8 GHz</a:t>
            </a:r>
          </a:p>
        </p:txBody>
      </p:sp>
      <p:sp>
        <p:nvSpPr>
          <p:cNvPr id="44" name="Rectángulo 43">
            <a:extLst>
              <a:ext uri="{FF2B5EF4-FFF2-40B4-BE49-F238E27FC236}">
                <a16:creationId xmlns="" xmlns:a16="http://schemas.microsoft.com/office/drawing/2014/main" id="{1C3DFDB7-E8B2-4BEA-9874-1A1C949C6A73}"/>
              </a:ext>
            </a:extLst>
          </p:cNvPr>
          <p:cNvSpPr/>
          <p:nvPr/>
        </p:nvSpPr>
        <p:spPr>
          <a:xfrm>
            <a:off x="4106656" y="1111845"/>
            <a:ext cx="84189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</a:pPr>
            <a:r>
              <a:rPr lang="es-ES" u="sng" dirty="0"/>
              <a:t>0.9 GHz</a:t>
            </a:r>
          </a:p>
        </p:txBody>
      </p:sp>
      <p:sp>
        <p:nvSpPr>
          <p:cNvPr id="45" name="Rectángulo 44">
            <a:extLst>
              <a:ext uri="{FF2B5EF4-FFF2-40B4-BE49-F238E27FC236}">
                <a16:creationId xmlns="" xmlns:a16="http://schemas.microsoft.com/office/drawing/2014/main" id="{94D9C7F5-158D-4EC1-9282-13BFEDFE13CB}"/>
              </a:ext>
            </a:extLst>
          </p:cNvPr>
          <p:cNvSpPr/>
          <p:nvPr/>
        </p:nvSpPr>
        <p:spPr>
          <a:xfrm>
            <a:off x="5980221" y="1141567"/>
            <a:ext cx="84189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</a:pPr>
            <a:r>
              <a:rPr lang="es-ES" u="sng" dirty="0"/>
              <a:t>1.1 GHz</a:t>
            </a:r>
          </a:p>
        </p:txBody>
      </p:sp>
      <p:sp>
        <p:nvSpPr>
          <p:cNvPr id="46" name="Rectángulo 45">
            <a:extLst>
              <a:ext uri="{FF2B5EF4-FFF2-40B4-BE49-F238E27FC236}">
                <a16:creationId xmlns="" xmlns:a16="http://schemas.microsoft.com/office/drawing/2014/main" id="{B78A04E1-A0FD-4B17-A146-43F8A01444B4}"/>
              </a:ext>
            </a:extLst>
          </p:cNvPr>
          <p:cNvSpPr/>
          <p:nvPr/>
        </p:nvSpPr>
        <p:spPr>
          <a:xfrm>
            <a:off x="7893182" y="1111845"/>
            <a:ext cx="84189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</a:pPr>
            <a:r>
              <a:rPr lang="es-ES" u="sng" dirty="0"/>
              <a:t>1.3 GHz</a:t>
            </a:r>
          </a:p>
        </p:txBody>
      </p:sp>
      <p:sp>
        <p:nvSpPr>
          <p:cNvPr id="47" name="Rectángulo 46">
            <a:extLst>
              <a:ext uri="{FF2B5EF4-FFF2-40B4-BE49-F238E27FC236}">
                <a16:creationId xmlns="" xmlns:a16="http://schemas.microsoft.com/office/drawing/2014/main" id="{55A4117B-ADDE-45A5-9CA6-681611EF7B66}"/>
              </a:ext>
            </a:extLst>
          </p:cNvPr>
          <p:cNvSpPr/>
          <p:nvPr/>
        </p:nvSpPr>
        <p:spPr>
          <a:xfrm>
            <a:off x="1231120" y="3056061"/>
            <a:ext cx="84189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</a:pPr>
            <a:r>
              <a:rPr lang="es-ES" u="sng" dirty="0"/>
              <a:t>1.7 GHz</a:t>
            </a:r>
          </a:p>
        </p:txBody>
      </p:sp>
      <p:sp>
        <p:nvSpPr>
          <p:cNvPr id="48" name="Rectángulo 47">
            <a:extLst>
              <a:ext uri="{FF2B5EF4-FFF2-40B4-BE49-F238E27FC236}">
                <a16:creationId xmlns="" xmlns:a16="http://schemas.microsoft.com/office/drawing/2014/main" id="{3C732166-3F03-43E4-B832-2206A9978965}"/>
              </a:ext>
            </a:extLst>
          </p:cNvPr>
          <p:cNvSpPr/>
          <p:nvPr/>
        </p:nvSpPr>
        <p:spPr>
          <a:xfrm>
            <a:off x="3196923" y="3056061"/>
            <a:ext cx="69281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</a:pPr>
            <a:r>
              <a:rPr lang="es-ES" u="sng" dirty="0"/>
              <a:t>2 GHz</a:t>
            </a:r>
          </a:p>
        </p:txBody>
      </p:sp>
      <p:sp>
        <p:nvSpPr>
          <p:cNvPr id="49" name="Rectángulo 48">
            <a:extLst>
              <a:ext uri="{FF2B5EF4-FFF2-40B4-BE49-F238E27FC236}">
                <a16:creationId xmlns="" xmlns:a16="http://schemas.microsoft.com/office/drawing/2014/main" id="{4D64DBDF-F381-4DF5-BD9B-9E00C810FF73}"/>
              </a:ext>
            </a:extLst>
          </p:cNvPr>
          <p:cNvSpPr/>
          <p:nvPr/>
        </p:nvSpPr>
        <p:spPr>
          <a:xfrm>
            <a:off x="5013647" y="3056061"/>
            <a:ext cx="84189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</a:pPr>
            <a:r>
              <a:rPr lang="es-ES" u="sng" dirty="0"/>
              <a:t>2.3 GHz</a:t>
            </a:r>
          </a:p>
        </p:txBody>
      </p:sp>
      <p:sp>
        <p:nvSpPr>
          <p:cNvPr id="50" name="Rectángulo 49">
            <a:extLst>
              <a:ext uri="{FF2B5EF4-FFF2-40B4-BE49-F238E27FC236}">
                <a16:creationId xmlns="" xmlns:a16="http://schemas.microsoft.com/office/drawing/2014/main" id="{78957569-4DAE-4CF9-8A75-53B25AF791A5}"/>
              </a:ext>
            </a:extLst>
          </p:cNvPr>
          <p:cNvSpPr/>
          <p:nvPr/>
        </p:nvSpPr>
        <p:spPr>
          <a:xfrm>
            <a:off x="6979450" y="3056061"/>
            <a:ext cx="94128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</a:pPr>
            <a:r>
              <a:rPr lang="es-ES" u="sng" dirty="0"/>
              <a:t>2.75 GHz</a:t>
            </a:r>
          </a:p>
        </p:txBody>
      </p:sp>
      <p:sp>
        <p:nvSpPr>
          <p:cNvPr id="23" name="Rectángulo 22">
            <a:hlinkClick r:id="rId12" action="ppaction://hlinksldjump"/>
            <a:extLst>
              <a:ext uri="{FF2B5EF4-FFF2-40B4-BE49-F238E27FC236}">
                <a16:creationId xmlns="" xmlns:a16="http://schemas.microsoft.com/office/drawing/2014/main" id="{E5682F2C-149D-4B40-83DD-F24A0F1365A5}"/>
              </a:ext>
            </a:extLst>
          </p:cNvPr>
          <p:cNvSpPr/>
          <p:nvPr/>
        </p:nvSpPr>
        <p:spPr>
          <a:xfrm>
            <a:off x="8472458" y="4663217"/>
            <a:ext cx="658958" cy="480283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324230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71600" y="123478"/>
            <a:ext cx="7860700" cy="572700"/>
          </a:xfrm>
        </p:spPr>
        <p:txBody>
          <a:bodyPr/>
          <a:lstStyle/>
          <a:p>
            <a:r>
              <a:rPr lang="es-ES" dirty="0"/>
              <a:t>Diseño de Antena Vivaldi</a:t>
            </a:r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</p:spPr>
        <p:txBody>
          <a:bodyPr/>
          <a:lstStyle/>
          <a:p>
            <a:fld id="{00000000-1234-1234-1234-123412341234}" type="slidenum">
              <a:rPr lang="en-US" smtClean="0">
                <a:solidFill>
                  <a:srgbClr val="000000"/>
                </a:solidFill>
              </a:rPr>
              <a:pPr/>
              <a:t>32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1" name="Rectángulo 40">
            <a:extLst>
              <a:ext uri="{FF2B5EF4-FFF2-40B4-BE49-F238E27FC236}">
                <a16:creationId xmlns="" xmlns:a16="http://schemas.microsoft.com/office/drawing/2014/main" id="{7799768F-7B8E-4162-9EBA-1816389B4CAC}"/>
              </a:ext>
            </a:extLst>
          </p:cNvPr>
          <p:cNvSpPr/>
          <p:nvPr/>
        </p:nvSpPr>
        <p:spPr>
          <a:xfrm>
            <a:off x="465085" y="812423"/>
            <a:ext cx="262123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</a:pPr>
            <a:r>
              <a:rPr lang="es-ES" b="1" dirty="0">
                <a:solidFill>
                  <a:srgbClr val="000000">
                    <a:lumMod val="50000"/>
                    <a:lumOff val="50000"/>
                  </a:srgbClr>
                </a:solidFill>
              </a:rPr>
              <a:t>Ganancia Phi = 90º (Plano H)</a:t>
            </a:r>
          </a:p>
        </p:txBody>
      </p:sp>
      <p:sp>
        <p:nvSpPr>
          <p:cNvPr id="42" name="Rectángulo 41">
            <a:extLst>
              <a:ext uri="{FF2B5EF4-FFF2-40B4-BE49-F238E27FC236}">
                <a16:creationId xmlns="" xmlns:a16="http://schemas.microsoft.com/office/drawing/2014/main" id="{760AA685-5429-4BA8-8DE1-2D9D7C0F3BC1}"/>
              </a:ext>
            </a:extLst>
          </p:cNvPr>
          <p:cNvSpPr/>
          <p:nvPr/>
        </p:nvSpPr>
        <p:spPr>
          <a:xfrm>
            <a:off x="389223" y="1136249"/>
            <a:ext cx="84189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</a:pPr>
            <a:r>
              <a:rPr lang="es-ES" u="sng" dirty="0"/>
              <a:t>0.7 GHz</a:t>
            </a:r>
          </a:p>
        </p:txBody>
      </p:sp>
      <p:sp>
        <p:nvSpPr>
          <p:cNvPr id="43" name="Rectángulo 42">
            <a:extLst>
              <a:ext uri="{FF2B5EF4-FFF2-40B4-BE49-F238E27FC236}">
                <a16:creationId xmlns="" xmlns:a16="http://schemas.microsoft.com/office/drawing/2014/main" id="{E5259B62-C83D-4163-81AA-E33F358AA655}"/>
              </a:ext>
            </a:extLst>
          </p:cNvPr>
          <p:cNvSpPr/>
          <p:nvPr/>
        </p:nvSpPr>
        <p:spPr>
          <a:xfrm>
            <a:off x="2297169" y="1145341"/>
            <a:ext cx="84189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</a:pPr>
            <a:r>
              <a:rPr lang="es-ES" u="sng" dirty="0"/>
              <a:t>0.8 GHz</a:t>
            </a:r>
          </a:p>
        </p:txBody>
      </p:sp>
      <p:sp>
        <p:nvSpPr>
          <p:cNvPr id="44" name="Rectángulo 43">
            <a:extLst>
              <a:ext uri="{FF2B5EF4-FFF2-40B4-BE49-F238E27FC236}">
                <a16:creationId xmlns="" xmlns:a16="http://schemas.microsoft.com/office/drawing/2014/main" id="{1C3DFDB7-E8B2-4BEA-9874-1A1C949C6A73}"/>
              </a:ext>
            </a:extLst>
          </p:cNvPr>
          <p:cNvSpPr/>
          <p:nvPr/>
        </p:nvSpPr>
        <p:spPr>
          <a:xfrm>
            <a:off x="4106656" y="1111845"/>
            <a:ext cx="84189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</a:pPr>
            <a:r>
              <a:rPr lang="es-ES" u="sng" dirty="0"/>
              <a:t>0.9 GHz</a:t>
            </a:r>
          </a:p>
        </p:txBody>
      </p:sp>
      <p:sp>
        <p:nvSpPr>
          <p:cNvPr id="45" name="Rectángulo 44">
            <a:extLst>
              <a:ext uri="{FF2B5EF4-FFF2-40B4-BE49-F238E27FC236}">
                <a16:creationId xmlns="" xmlns:a16="http://schemas.microsoft.com/office/drawing/2014/main" id="{94D9C7F5-158D-4EC1-9282-13BFEDFE13CB}"/>
              </a:ext>
            </a:extLst>
          </p:cNvPr>
          <p:cNvSpPr/>
          <p:nvPr/>
        </p:nvSpPr>
        <p:spPr>
          <a:xfrm>
            <a:off x="5980221" y="1141567"/>
            <a:ext cx="84189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</a:pPr>
            <a:r>
              <a:rPr lang="es-ES" u="sng" dirty="0"/>
              <a:t>1.1 GHz</a:t>
            </a:r>
          </a:p>
        </p:txBody>
      </p:sp>
      <p:sp>
        <p:nvSpPr>
          <p:cNvPr id="46" name="Rectángulo 45">
            <a:extLst>
              <a:ext uri="{FF2B5EF4-FFF2-40B4-BE49-F238E27FC236}">
                <a16:creationId xmlns="" xmlns:a16="http://schemas.microsoft.com/office/drawing/2014/main" id="{B78A04E1-A0FD-4B17-A146-43F8A01444B4}"/>
              </a:ext>
            </a:extLst>
          </p:cNvPr>
          <p:cNvSpPr/>
          <p:nvPr/>
        </p:nvSpPr>
        <p:spPr>
          <a:xfrm>
            <a:off x="7893182" y="1111845"/>
            <a:ext cx="84189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</a:pPr>
            <a:r>
              <a:rPr lang="es-ES" u="sng" dirty="0"/>
              <a:t>1.3 GHz</a:t>
            </a:r>
          </a:p>
        </p:txBody>
      </p:sp>
      <p:sp>
        <p:nvSpPr>
          <p:cNvPr id="47" name="Rectángulo 46">
            <a:extLst>
              <a:ext uri="{FF2B5EF4-FFF2-40B4-BE49-F238E27FC236}">
                <a16:creationId xmlns="" xmlns:a16="http://schemas.microsoft.com/office/drawing/2014/main" id="{55A4117B-ADDE-45A5-9CA6-681611EF7B66}"/>
              </a:ext>
            </a:extLst>
          </p:cNvPr>
          <p:cNvSpPr/>
          <p:nvPr/>
        </p:nvSpPr>
        <p:spPr>
          <a:xfrm>
            <a:off x="1231120" y="3056061"/>
            <a:ext cx="84189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</a:pPr>
            <a:r>
              <a:rPr lang="es-ES" u="sng" dirty="0"/>
              <a:t>1.7 GHz</a:t>
            </a:r>
          </a:p>
        </p:txBody>
      </p:sp>
      <p:sp>
        <p:nvSpPr>
          <p:cNvPr id="48" name="Rectángulo 47">
            <a:extLst>
              <a:ext uri="{FF2B5EF4-FFF2-40B4-BE49-F238E27FC236}">
                <a16:creationId xmlns="" xmlns:a16="http://schemas.microsoft.com/office/drawing/2014/main" id="{3C732166-3F03-43E4-B832-2206A9978965}"/>
              </a:ext>
            </a:extLst>
          </p:cNvPr>
          <p:cNvSpPr/>
          <p:nvPr/>
        </p:nvSpPr>
        <p:spPr>
          <a:xfrm>
            <a:off x="3196923" y="3056061"/>
            <a:ext cx="69281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</a:pPr>
            <a:r>
              <a:rPr lang="es-ES" u="sng" dirty="0"/>
              <a:t>2 GHz</a:t>
            </a:r>
          </a:p>
        </p:txBody>
      </p:sp>
      <p:sp>
        <p:nvSpPr>
          <p:cNvPr id="49" name="Rectángulo 48">
            <a:extLst>
              <a:ext uri="{FF2B5EF4-FFF2-40B4-BE49-F238E27FC236}">
                <a16:creationId xmlns="" xmlns:a16="http://schemas.microsoft.com/office/drawing/2014/main" id="{4D64DBDF-F381-4DF5-BD9B-9E00C810FF73}"/>
              </a:ext>
            </a:extLst>
          </p:cNvPr>
          <p:cNvSpPr/>
          <p:nvPr/>
        </p:nvSpPr>
        <p:spPr>
          <a:xfrm>
            <a:off x="5013647" y="3056061"/>
            <a:ext cx="84189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</a:pPr>
            <a:r>
              <a:rPr lang="es-ES" u="sng" dirty="0"/>
              <a:t>2.3 GHz</a:t>
            </a:r>
          </a:p>
        </p:txBody>
      </p:sp>
      <p:sp>
        <p:nvSpPr>
          <p:cNvPr id="50" name="Rectángulo 49">
            <a:extLst>
              <a:ext uri="{FF2B5EF4-FFF2-40B4-BE49-F238E27FC236}">
                <a16:creationId xmlns="" xmlns:a16="http://schemas.microsoft.com/office/drawing/2014/main" id="{78957569-4DAE-4CF9-8A75-53B25AF791A5}"/>
              </a:ext>
            </a:extLst>
          </p:cNvPr>
          <p:cNvSpPr/>
          <p:nvPr/>
        </p:nvSpPr>
        <p:spPr>
          <a:xfrm>
            <a:off x="6979450" y="3056061"/>
            <a:ext cx="94128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</a:pPr>
            <a:r>
              <a:rPr lang="es-ES" u="sng" dirty="0"/>
              <a:t>2.75 GHz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="" xmlns:a16="http://schemas.microsoft.com/office/drawing/2014/main" id="{9653BE48-44B2-4FF5-B451-7C0E524157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945" t="16794" r="37179"/>
          <a:stretch/>
        </p:blipFill>
        <p:spPr>
          <a:xfrm>
            <a:off x="11137" y="1457366"/>
            <a:ext cx="1702952" cy="158400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="" xmlns:a16="http://schemas.microsoft.com/office/drawing/2014/main" id="{624A81F1-0784-47BD-B2B3-720ABE893EF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346" t="16794" r="36274"/>
          <a:stretch/>
        </p:blipFill>
        <p:spPr>
          <a:xfrm>
            <a:off x="1745571" y="1457366"/>
            <a:ext cx="1874378" cy="158400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="" xmlns:a16="http://schemas.microsoft.com/office/drawing/2014/main" id="{BD206BF7-D77D-4D6A-8A53-EE1486CCE77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6346" t="16794" r="35963"/>
          <a:stretch/>
        </p:blipFill>
        <p:spPr>
          <a:xfrm>
            <a:off x="3651431" y="1457366"/>
            <a:ext cx="1895674" cy="1584000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="" xmlns:a16="http://schemas.microsoft.com/office/drawing/2014/main" id="{641D3BF9-AEAB-4236-B2FD-B8E910A043F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6346" t="16794" r="37179"/>
          <a:stretch/>
        </p:blipFill>
        <p:spPr>
          <a:xfrm>
            <a:off x="5578587" y="1457366"/>
            <a:ext cx="1812426" cy="1584000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="" xmlns:a16="http://schemas.microsoft.com/office/drawing/2014/main" id="{A9A89F2B-A467-46AE-B476-910D4BBD07E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8326" t="16794" r="37046"/>
          <a:stretch/>
        </p:blipFill>
        <p:spPr>
          <a:xfrm>
            <a:off x="7422496" y="1457366"/>
            <a:ext cx="1686008" cy="1584000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="" xmlns:a16="http://schemas.microsoft.com/office/drawing/2014/main" id="{7780B4A2-E792-4C4E-8F1A-87BCDAE57EC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7233" t="16794" r="36368"/>
          <a:stretch/>
        </p:blipFill>
        <p:spPr>
          <a:xfrm>
            <a:off x="780438" y="3342888"/>
            <a:ext cx="1807223" cy="1584000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="" xmlns:a16="http://schemas.microsoft.com/office/drawing/2014/main" id="{234FA683-4BF7-4CCA-895B-2BB9EB8E4BD5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37233" t="16794" r="35767"/>
          <a:stretch/>
        </p:blipFill>
        <p:spPr>
          <a:xfrm>
            <a:off x="2659489" y="3342888"/>
            <a:ext cx="1848379" cy="1584000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="" xmlns:a16="http://schemas.microsoft.com/office/drawing/2014/main" id="{3DC79D60-C223-4F48-BEAB-F2E1596905F1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36810" t="16794" r="35810"/>
          <a:stretch/>
        </p:blipFill>
        <p:spPr>
          <a:xfrm>
            <a:off x="4579696" y="3342888"/>
            <a:ext cx="1874378" cy="1584000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="" xmlns:a16="http://schemas.microsoft.com/office/drawing/2014/main" id="{CFBBCA67-8D4B-4AEF-BE75-57DB702D55D2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36810" t="16794" r="36190"/>
          <a:stretch/>
        </p:blipFill>
        <p:spPr>
          <a:xfrm>
            <a:off x="6525901" y="3342888"/>
            <a:ext cx="1848379" cy="1584000"/>
          </a:xfrm>
          <a:prstGeom prst="rect">
            <a:avLst/>
          </a:prstGeom>
        </p:spPr>
      </p:pic>
      <p:sp>
        <p:nvSpPr>
          <p:cNvPr id="23" name="Rectángulo 22">
            <a:hlinkClick r:id="rId12" action="ppaction://hlinksldjump"/>
            <a:extLst>
              <a:ext uri="{FF2B5EF4-FFF2-40B4-BE49-F238E27FC236}">
                <a16:creationId xmlns="" xmlns:a16="http://schemas.microsoft.com/office/drawing/2014/main" id="{03EEA055-E099-489F-9CAC-E17382A8D038}"/>
              </a:ext>
            </a:extLst>
          </p:cNvPr>
          <p:cNvSpPr/>
          <p:nvPr/>
        </p:nvSpPr>
        <p:spPr>
          <a:xfrm>
            <a:off x="8472458" y="4663217"/>
            <a:ext cx="658958" cy="480283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219427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71600" y="123478"/>
            <a:ext cx="7860700" cy="572700"/>
          </a:xfrm>
        </p:spPr>
        <p:txBody>
          <a:bodyPr/>
          <a:lstStyle/>
          <a:p>
            <a:r>
              <a:rPr lang="es-ES" dirty="0"/>
              <a:t>Diseño de Antena Vivaldi</a:t>
            </a:r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</p:spPr>
        <p:txBody>
          <a:bodyPr/>
          <a:lstStyle/>
          <a:p>
            <a:fld id="{00000000-1234-1234-1234-123412341234}" type="slidenum">
              <a:rPr lang="en-US" smtClean="0">
                <a:solidFill>
                  <a:srgbClr val="000000"/>
                </a:solidFill>
              </a:rPr>
              <a:pPr/>
              <a:t>33</a:t>
            </a:fld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="" xmlns:a16="http://schemas.microsoft.com/office/drawing/2014/main" id="{00BDF743-DEA4-4260-B92A-6156AC43E38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203" r="13246"/>
          <a:stretch/>
        </p:blipFill>
        <p:spPr>
          <a:xfrm>
            <a:off x="487933" y="1275606"/>
            <a:ext cx="7701476" cy="3287609"/>
          </a:xfrm>
          <a:prstGeom prst="rect">
            <a:avLst/>
          </a:prstGeom>
        </p:spPr>
      </p:pic>
      <p:sp>
        <p:nvSpPr>
          <p:cNvPr id="26" name="Rectángulo 25">
            <a:extLst>
              <a:ext uri="{FF2B5EF4-FFF2-40B4-BE49-F238E27FC236}">
                <a16:creationId xmlns="" xmlns:a16="http://schemas.microsoft.com/office/drawing/2014/main" id="{91D777C8-B107-444B-8368-841863BCEB04}"/>
              </a:ext>
            </a:extLst>
          </p:cNvPr>
          <p:cNvSpPr/>
          <p:nvPr/>
        </p:nvSpPr>
        <p:spPr>
          <a:xfrm>
            <a:off x="465085" y="812423"/>
            <a:ext cx="98937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</a:pPr>
            <a:r>
              <a:rPr lang="es-ES" b="1" dirty="0">
                <a:solidFill>
                  <a:srgbClr val="000000">
                    <a:lumMod val="50000"/>
                    <a:lumOff val="50000"/>
                  </a:srgbClr>
                </a:solidFill>
              </a:rPr>
              <a:t>Ganancia</a:t>
            </a:r>
          </a:p>
        </p:txBody>
      </p:sp>
      <p:sp>
        <p:nvSpPr>
          <p:cNvPr id="6" name="Rectángulo 5">
            <a:hlinkClick r:id="rId4" action="ppaction://hlinksldjump"/>
            <a:extLst>
              <a:ext uri="{FF2B5EF4-FFF2-40B4-BE49-F238E27FC236}">
                <a16:creationId xmlns="" xmlns:a16="http://schemas.microsoft.com/office/drawing/2014/main" id="{74DF7106-076A-4B73-B248-F1A94A9A2F6E}"/>
              </a:ext>
            </a:extLst>
          </p:cNvPr>
          <p:cNvSpPr/>
          <p:nvPr/>
        </p:nvSpPr>
        <p:spPr>
          <a:xfrm>
            <a:off x="8472458" y="4663217"/>
            <a:ext cx="658958" cy="480283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553686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71600" y="123478"/>
            <a:ext cx="7860700" cy="572700"/>
          </a:xfrm>
        </p:spPr>
        <p:txBody>
          <a:bodyPr/>
          <a:lstStyle/>
          <a:p>
            <a:r>
              <a:rPr lang="es-ES" dirty="0"/>
              <a:t>Diseño de Antena Vivaldi</a:t>
            </a:r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</p:spPr>
        <p:txBody>
          <a:bodyPr/>
          <a:lstStyle/>
          <a:p>
            <a:fld id="{00000000-1234-1234-1234-123412341234}" type="slidenum">
              <a:rPr lang="en-US" smtClean="0">
                <a:solidFill>
                  <a:srgbClr val="000000"/>
                </a:solidFill>
              </a:rPr>
              <a:pPr/>
              <a:t>34</a:t>
            </a:fld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9930" y="943852"/>
            <a:ext cx="7136878" cy="1843922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="" xmlns:a16="http://schemas.microsoft.com/office/drawing/2014/main" id="{080720CD-EC84-463D-B635-47D8901B101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9657"/>
          <a:stretch/>
        </p:blipFill>
        <p:spPr>
          <a:xfrm>
            <a:off x="1475656" y="2787774"/>
            <a:ext cx="6032157" cy="2114508"/>
          </a:xfrm>
          <a:prstGeom prst="rect">
            <a:avLst/>
          </a:prstGeom>
        </p:spPr>
      </p:pic>
      <p:sp>
        <p:nvSpPr>
          <p:cNvPr id="13" name="Rectángulo 12">
            <a:extLst>
              <a:ext uri="{FF2B5EF4-FFF2-40B4-BE49-F238E27FC236}">
                <a16:creationId xmlns="" xmlns:a16="http://schemas.microsoft.com/office/drawing/2014/main" id="{35503C38-290B-4AC4-9281-0CEFDCEB3A1F}"/>
              </a:ext>
            </a:extLst>
          </p:cNvPr>
          <p:cNvSpPr/>
          <p:nvPr/>
        </p:nvSpPr>
        <p:spPr>
          <a:xfrm>
            <a:off x="465085" y="812423"/>
            <a:ext cx="111921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</a:pPr>
            <a:r>
              <a:rPr lang="es-ES" b="1" dirty="0">
                <a:solidFill>
                  <a:srgbClr val="000000">
                    <a:lumMod val="50000"/>
                    <a:lumOff val="50000"/>
                  </a:srgbClr>
                </a:solidFill>
              </a:rPr>
              <a:t>Eficiencias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="" xmlns:a16="http://schemas.microsoft.com/office/drawing/2014/main" id="{ED923714-EA46-4F78-9876-E31DE4F28DF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0075"/>
          <a:stretch/>
        </p:blipFill>
        <p:spPr>
          <a:xfrm>
            <a:off x="1459640" y="2782243"/>
            <a:ext cx="6032157" cy="2125569"/>
          </a:xfrm>
          <a:prstGeom prst="rect">
            <a:avLst/>
          </a:prstGeom>
        </p:spPr>
      </p:pic>
      <p:sp>
        <p:nvSpPr>
          <p:cNvPr id="8" name="Rectángulo 7">
            <a:hlinkClick r:id="rId6" action="ppaction://hlinksldjump"/>
            <a:extLst>
              <a:ext uri="{FF2B5EF4-FFF2-40B4-BE49-F238E27FC236}">
                <a16:creationId xmlns="" xmlns:a16="http://schemas.microsoft.com/office/drawing/2014/main" id="{673A9BD9-5628-420D-B381-F0C82D84FC0B}"/>
              </a:ext>
            </a:extLst>
          </p:cNvPr>
          <p:cNvSpPr/>
          <p:nvPr/>
        </p:nvSpPr>
        <p:spPr>
          <a:xfrm>
            <a:off x="8472458" y="4663217"/>
            <a:ext cx="658958" cy="480283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398555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71600" y="123478"/>
            <a:ext cx="7860700" cy="572700"/>
          </a:xfrm>
        </p:spPr>
        <p:txBody>
          <a:bodyPr/>
          <a:lstStyle/>
          <a:p>
            <a:r>
              <a:rPr lang="es-ES" dirty="0"/>
              <a:t>Diseño de Antena Vivaldi</a:t>
            </a:r>
            <a:endParaRPr lang="en-US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78904" y="877942"/>
            <a:ext cx="4061047" cy="561947"/>
          </a:xfrm>
        </p:spPr>
        <p:txBody>
          <a:bodyPr/>
          <a:lstStyle/>
          <a:p>
            <a:r>
              <a:rPr lang="es-ES" b="1" dirty="0">
                <a:solidFill>
                  <a:schemeClr val="tx1"/>
                </a:solidFill>
              </a:rPr>
              <a:t>Vivaldi Final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</p:spPr>
        <p:txBody>
          <a:bodyPr/>
          <a:lstStyle/>
          <a:p>
            <a:fld id="{00000000-1234-1234-1234-123412341234}" type="slidenum">
              <a:rPr lang="en-US" smtClean="0">
                <a:solidFill>
                  <a:srgbClr val="000000"/>
                </a:solidFill>
              </a:rPr>
              <a:pPr/>
              <a:t>35</a:t>
            </a:fld>
            <a:endParaRPr lang="en-US" dirty="0">
              <a:solidFill>
                <a:srgbClr val="000000"/>
              </a:solidFill>
            </a:endParaRPr>
          </a:p>
        </p:txBody>
      </p:sp>
      <p:grpSp>
        <p:nvGrpSpPr>
          <p:cNvPr id="11" name="Grupo 10"/>
          <p:cNvGrpSpPr/>
          <p:nvPr/>
        </p:nvGrpSpPr>
        <p:grpSpPr>
          <a:xfrm>
            <a:off x="4282736" y="1551872"/>
            <a:ext cx="4938827" cy="2850242"/>
            <a:chOff x="3148896" y="1090111"/>
            <a:chExt cx="4938827" cy="2850242"/>
          </a:xfrm>
        </p:grpSpPr>
        <p:pic>
          <p:nvPicPr>
            <p:cNvPr id="6" name="Imagen 5">
              <a:extLst>
                <a:ext uri="{FF2B5EF4-FFF2-40B4-BE49-F238E27FC236}">
                  <a16:creationId xmlns="" xmlns:a16="http://schemas.microsoft.com/office/drawing/2014/main" id="{F942D678-546E-452F-9AC5-CDC187E374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7866" t="7875" r="10840"/>
            <a:stretch/>
          </p:blipFill>
          <p:spPr>
            <a:xfrm>
              <a:off x="3148896" y="1090111"/>
              <a:ext cx="4938827" cy="2850242"/>
            </a:xfrm>
            <a:prstGeom prst="rect">
              <a:avLst/>
            </a:prstGeom>
          </p:spPr>
        </p:pic>
        <p:sp>
          <p:nvSpPr>
            <p:cNvPr id="10" name="Rectángulo 9">
              <a:extLst>
                <a:ext uri="{FF2B5EF4-FFF2-40B4-BE49-F238E27FC236}">
                  <a16:creationId xmlns="" xmlns:a16="http://schemas.microsoft.com/office/drawing/2014/main" id="{C4D08793-E483-4321-9E78-1BEE41DA9573}"/>
                </a:ext>
              </a:extLst>
            </p:cNvPr>
            <p:cNvSpPr/>
            <p:nvPr/>
          </p:nvSpPr>
          <p:spPr>
            <a:xfrm>
              <a:off x="4100974" y="1524396"/>
              <a:ext cx="1630741" cy="3077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s-ES" b="1" dirty="0"/>
                <a:t>0.58 – 2.82 GHz</a:t>
              </a:r>
            </a:p>
          </p:txBody>
        </p:sp>
      </p:grpSp>
      <p:pic>
        <p:nvPicPr>
          <p:cNvPr id="7" name="Imagen 6">
            <a:extLst>
              <a:ext uri="{FF2B5EF4-FFF2-40B4-BE49-F238E27FC236}">
                <a16:creationId xmlns="" xmlns:a16="http://schemas.microsoft.com/office/drawing/2014/main" id="{583A390E-0971-4971-947D-F64EC56CDD4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073" t="10039" r="17458" b="17998"/>
          <a:stretch/>
        </p:blipFill>
        <p:spPr>
          <a:xfrm>
            <a:off x="2071976" y="1356993"/>
            <a:ext cx="2210760" cy="324000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="" xmlns:a16="http://schemas.microsoft.com/office/drawing/2014/main" id="{4ADE11C5-1969-41D1-8D75-DA62A20F393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667" t="10800" r="17091" b="5116"/>
          <a:stretch/>
        </p:blipFill>
        <p:spPr>
          <a:xfrm>
            <a:off x="45831" y="1356993"/>
            <a:ext cx="2030001" cy="3240000"/>
          </a:xfrm>
          <a:prstGeom prst="rect">
            <a:avLst/>
          </a:prstGeom>
        </p:spPr>
      </p:pic>
      <p:sp>
        <p:nvSpPr>
          <p:cNvPr id="12" name="Rectángulo 11">
            <a:hlinkClick r:id="rId6" action="ppaction://hlinksldjump"/>
            <a:extLst>
              <a:ext uri="{FF2B5EF4-FFF2-40B4-BE49-F238E27FC236}">
                <a16:creationId xmlns="" xmlns:a16="http://schemas.microsoft.com/office/drawing/2014/main" id="{1C827713-AE23-4D61-AE89-B9575990DB8F}"/>
              </a:ext>
            </a:extLst>
          </p:cNvPr>
          <p:cNvSpPr/>
          <p:nvPr/>
        </p:nvSpPr>
        <p:spPr>
          <a:xfrm>
            <a:off x="8472458" y="4663217"/>
            <a:ext cx="658958" cy="480283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565801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Imagen 4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0286" y="1799348"/>
            <a:ext cx="5043988" cy="1673814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71600" y="123478"/>
            <a:ext cx="7860700" cy="572700"/>
          </a:xfrm>
        </p:spPr>
        <p:txBody>
          <a:bodyPr/>
          <a:lstStyle/>
          <a:p>
            <a:r>
              <a:rPr lang="es-ES" dirty="0"/>
              <a:t>Diseño de Antena Vivaldi</a:t>
            </a:r>
            <a:endParaRPr lang="en-US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78904" y="877942"/>
            <a:ext cx="6869360" cy="561947"/>
          </a:xfrm>
        </p:spPr>
        <p:txBody>
          <a:bodyPr/>
          <a:lstStyle/>
          <a:p>
            <a:r>
              <a:rPr lang="es-ES" b="1" dirty="0">
                <a:solidFill>
                  <a:schemeClr val="tx1"/>
                </a:solidFill>
              </a:rPr>
              <a:t>Array de </a:t>
            </a:r>
            <a:r>
              <a:rPr lang="es-ES" b="1" dirty="0" err="1">
                <a:solidFill>
                  <a:schemeClr val="tx1"/>
                </a:solidFill>
              </a:rPr>
              <a:t>Vivaldis</a:t>
            </a:r>
            <a:r>
              <a:rPr lang="es-E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</a:p>
        </p:txBody>
      </p:sp>
      <p:pic>
        <p:nvPicPr>
          <p:cNvPr id="14" name="Imagen 13">
            <a:extLst>
              <a:ext uri="{FF2B5EF4-FFF2-40B4-BE49-F238E27FC236}">
                <a16:creationId xmlns="" xmlns:a16="http://schemas.microsoft.com/office/drawing/2014/main" id="{711A08AD-2308-4A34-BE5A-9A9A53BA5855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901950" y="721053"/>
            <a:ext cx="2130363" cy="951270"/>
          </a:xfrm>
          <a:prstGeom prst="rect">
            <a:avLst/>
          </a:prstGeom>
        </p:spPr>
      </p:pic>
      <p:sp>
        <p:nvSpPr>
          <p:cNvPr id="15" name="Rectángulo 14">
            <a:extLst>
              <a:ext uri="{FF2B5EF4-FFF2-40B4-BE49-F238E27FC236}">
                <a16:creationId xmlns="" xmlns:a16="http://schemas.microsoft.com/office/drawing/2014/main" id="{AF9CF103-E89E-4CFA-85D5-DB7EEE651AB8}"/>
              </a:ext>
            </a:extLst>
          </p:cNvPr>
          <p:cNvSpPr/>
          <p:nvPr/>
        </p:nvSpPr>
        <p:spPr>
          <a:xfrm>
            <a:off x="200804" y="1616729"/>
            <a:ext cx="23807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>
                <a:solidFill>
                  <a:srgbClr val="000000">
                    <a:lumMod val="65000"/>
                    <a:lumOff val="35000"/>
                  </a:srgbClr>
                </a:solidFill>
              </a:rPr>
              <a:t>Acoplo entre transiciones</a:t>
            </a:r>
            <a:endParaRPr lang="es-ES" dirty="0"/>
          </a:p>
        </p:txBody>
      </p:sp>
      <p:pic>
        <p:nvPicPr>
          <p:cNvPr id="12" name="Imagen 11">
            <a:extLst>
              <a:ext uri="{FF2B5EF4-FFF2-40B4-BE49-F238E27FC236}">
                <a16:creationId xmlns="" xmlns:a16="http://schemas.microsoft.com/office/drawing/2014/main" id="{51CA1509-D315-4EC7-BC08-CB5DDD52E178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70762" y="557138"/>
            <a:ext cx="1715504" cy="1353563"/>
          </a:xfrm>
          <a:prstGeom prst="rect">
            <a:avLst/>
          </a:prstGeom>
        </p:spPr>
      </p:pic>
      <p:pic>
        <p:nvPicPr>
          <p:cNvPr id="43" name="Imagen 4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035" y="2076548"/>
            <a:ext cx="2465456" cy="890619"/>
          </a:xfrm>
          <a:prstGeom prst="rect">
            <a:avLst/>
          </a:prstGeom>
        </p:spPr>
      </p:pic>
      <p:sp>
        <p:nvSpPr>
          <p:cNvPr id="44" name="Flecha: a la derecha 24">
            <a:extLst>
              <a:ext uri="{FF2B5EF4-FFF2-40B4-BE49-F238E27FC236}">
                <a16:creationId xmlns="" xmlns:a16="http://schemas.microsoft.com/office/drawing/2014/main" id="{E82592C0-B794-46AF-98AA-E56035AABBF9}"/>
              </a:ext>
            </a:extLst>
          </p:cNvPr>
          <p:cNvSpPr/>
          <p:nvPr/>
        </p:nvSpPr>
        <p:spPr>
          <a:xfrm>
            <a:off x="2753378" y="4011910"/>
            <a:ext cx="396211" cy="2160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rgbClr val="FFFFFF"/>
              </a:solidFill>
            </a:endParaRPr>
          </a:p>
        </p:txBody>
      </p:sp>
      <p:pic>
        <p:nvPicPr>
          <p:cNvPr id="46" name="Imagen 4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1982" y="3394405"/>
            <a:ext cx="1438423" cy="1268812"/>
          </a:xfrm>
          <a:prstGeom prst="rect">
            <a:avLst/>
          </a:prstGeom>
        </p:spPr>
      </p:pic>
      <p:sp>
        <p:nvSpPr>
          <p:cNvPr id="47" name="Flecha: a la derecha 24">
            <a:extLst>
              <a:ext uri="{FF2B5EF4-FFF2-40B4-BE49-F238E27FC236}">
                <a16:creationId xmlns="" xmlns:a16="http://schemas.microsoft.com/office/drawing/2014/main" id="{E82592C0-B794-46AF-98AA-E56035AABBF9}"/>
              </a:ext>
            </a:extLst>
          </p:cNvPr>
          <p:cNvSpPr/>
          <p:nvPr/>
        </p:nvSpPr>
        <p:spPr>
          <a:xfrm>
            <a:off x="2753378" y="2413846"/>
            <a:ext cx="396211" cy="2160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rgbClr val="FFFFFF"/>
              </a:solidFill>
            </a:endParaRPr>
          </a:p>
        </p:txBody>
      </p:sp>
      <p:pic>
        <p:nvPicPr>
          <p:cNvPr id="48" name="Imagen 47"/>
          <p:cNvPicPr/>
          <p:nvPr/>
        </p:nvPicPr>
        <p:blipFill>
          <a:blip r:embed="rId8"/>
          <a:stretch>
            <a:fillRect/>
          </a:stretch>
        </p:blipFill>
        <p:spPr>
          <a:xfrm>
            <a:off x="3370007" y="3473162"/>
            <a:ext cx="5400040" cy="1435100"/>
          </a:xfrm>
          <a:prstGeom prst="rect">
            <a:avLst/>
          </a:prstGeom>
        </p:spPr>
      </p:pic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</p:spPr>
        <p:txBody>
          <a:bodyPr/>
          <a:lstStyle/>
          <a:p>
            <a:fld id="{00000000-1234-1234-1234-123412341234}" type="slidenum">
              <a:rPr lang="en-US" smtClean="0">
                <a:solidFill>
                  <a:srgbClr val="000000"/>
                </a:solidFill>
              </a:rPr>
              <a:pPr/>
              <a:t>36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6" name="Rectángulo 15">
            <a:hlinkClick r:id="rId9" action="ppaction://hlinksldjump"/>
            <a:extLst>
              <a:ext uri="{FF2B5EF4-FFF2-40B4-BE49-F238E27FC236}">
                <a16:creationId xmlns="" xmlns:a16="http://schemas.microsoft.com/office/drawing/2014/main" id="{5B194A90-8436-4F0D-A76F-EAD457F3C54B}"/>
              </a:ext>
            </a:extLst>
          </p:cNvPr>
          <p:cNvSpPr/>
          <p:nvPr/>
        </p:nvSpPr>
        <p:spPr>
          <a:xfrm>
            <a:off x="8472458" y="4663217"/>
            <a:ext cx="658958" cy="480283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38323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44" grpId="0" animBg="1"/>
      <p:bldP spid="47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347" y="3236810"/>
            <a:ext cx="1730057" cy="15502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71600" y="123478"/>
            <a:ext cx="7860700" cy="572700"/>
          </a:xfrm>
        </p:spPr>
        <p:txBody>
          <a:bodyPr/>
          <a:lstStyle/>
          <a:p>
            <a:r>
              <a:rPr lang="es-ES" dirty="0"/>
              <a:t>Diseño de Antena Vivaldi</a:t>
            </a:r>
            <a:endParaRPr lang="en-US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78904" y="877942"/>
            <a:ext cx="6869360" cy="561947"/>
          </a:xfrm>
        </p:spPr>
        <p:txBody>
          <a:bodyPr/>
          <a:lstStyle/>
          <a:p>
            <a:r>
              <a:rPr lang="es-ES" b="1" dirty="0">
                <a:solidFill>
                  <a:schemeClr val="tx1"/>
                </a:solidFill>
              </a:rPr>
              <a:t>Array de </a:t>
            </a:r>
            <a:r>
              <a:rPr lang="es-ES" b="1" dirty="0" err="1">
                <a:solidFill>
                  <a:schemeClr val="tx1"/>
                </a:solidFill>
              </a:rPr>
              <a:t>Vivaldis</a:t>
            </a:r>
            <a:r>
              <a:rPr lang="es-E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</a:p>
        </p:txBody>
      </p:sp>
      <p:sp>
        <p:nvSpPr>
          <p:cNvPr id="15" name="Rectángulo 14">
            <a:extLst>
              <a:ext uri="{FF2B5EF4-FFF2-40B4-BE49-F238E27FC236}">
                <a16:creationId xmlns="" xmlns:a16="http://schemas.microsoft.com/office/drawing/2014/main" id="{AF9CF103-E89E-4CFA-85D5-DB7EEE651AB8}"/>
              </a:ext>
            </a:extLst>
          </p:cNvPr>
          <p:cNvSpPr/>
          <p:nvPr/>
        </p:nvSpPr>
        <p:spPr>
          <a:xfrm>
            <a:off x="200804" y="1616729"/>
            <a:ext cx="214353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>
                <a:solidFill>
                  <a:srgbClr val="000000">
                    <a:lumMod val="65000"/>
                    <a:lumOff val="35000"/>
                  </a:srgbClr>
                </a:solidFill>
              </a:rPr>
              <a:t>Acoplo entre aperturas</a:t>
            </a:r>
            <a:endParaRPr lang="es-ES" dirty="0"/>
          </a:p>
        </p:txBody>
      </p:sp>
      <p:sp>
        <p:nvSpPr>
          <p:cNvPr id="44" name="Flecha: a la derecha 24">
            <a:extLst>
              <a:ext uri="{FF2B5EF4-FFF2-40B4-BE49-F238E27FC236}">
                <a16:creationId xmlns="" xmlns:a16="http://schemas.microsoft.com/office/drawing/2014/main" id="{E82592C0-B794-46AF-98AA-E56035AABBF9}"/>
              </a:ext>
            </a:extLst>
          </p:cNvPr>
          <p:cNvSpPr/>
          <p:nvPr/>
        </p:nvSpPr>
        <p:spPr>
          <a:xfrm>
            <a:off x="2753378" y="4011910"/>
            <a:ext cx="396211" cy="2160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rgbClr val="FFFFFF"/>
              </a:solidFill>
            </a:endParaRPr>
          </a:p>
        </p:txBody>
      </p:sp>
      <p:sp>
        <p:nvSpPr>
          <p:cNvPr id="47" name="Flecha: a la derecha 24">
            <a:extLst>
              <a:ext uri="{FF2B5EF4-FFF2-40B4-BE49-F238E27FC236}">
                <a16:creationId xmlns="" xmlns:a16="http://schemas.microsoft.com/office/drawing/2014/main" id="{E82592C0-B794-46AF-98AA-E56035AABBF9}"/>
              </a:ext>
            </a:extLst>
          </p:cNvPr>
          <p:cNvSpPr/>
          <p:nvPr/>
        </p:nvSpPr>
        <p:spPr>
          <a:xfrm>
            <a:off x="2753378" y="2413846"/>
            <a:ext cx="396211" cy="2160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rgbClr val="FFFFFF"/>
              </a:solidFill>
            </a:endParaRPr>
          </a:p>
        </p:txBody>
      </p:sp>
      <p:pic>
        <p:nvPicPr>
          <p:cNvPr id="16" name="Imagen 15"/>
          <p:cNvPicPr/>
          <p:nvPr/>
        </p:nvPicPr>
        <p:blipFill>
          <a:blip r:embed="rId4"/>
          <a:stretch>
            <a:fillRect/>
          </a:stretch>
        </p:blipFill>
        <p:spPr>
          <a:xfrm>
            <a:off x="3432260" y="1788869"/>
            <a:ext cx="5400040" cy="1548765"/>
          </a:xfrm>
          <a:prstGeom prst="rect">
            <a:avLst/>
          </a:prstGeom>
        </p:spPr>
      </p:pic>
      <p:pic>
        <p:nvPicPr>
          <p:cNvPr id="17" name="Imagen 16"/>
          <p:cNvPicPr/>
          <p:nvPr/>
        </p:nvPicPr>
        <p:blipFill>
          <a:blip r:embed="rId5"/>
          <a:stretch>
            <a:fillRect/>
          </a:stretch>
        </p:blipFill>
        <p:spPr>
          <a:xfrm>
            <a:off x="3346768" y="3355093"/>
            <a:ext cx="5400040" cy="154940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6550" y="2082117"/>
            <a:ext cx="2214157" cy="1095506"/>
          </a:xfrm>
          <a:prstGeom prst="rect">
            <a:avLst/>
          </a:prstGeom>
        </p:spPr>
      </p:pic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</p:spPr>
        <p:txBody>
          <a:bodyPr/>
          <a:lstStyle/>
          <a:p>
            <a:fld id="{00000000-1234-1234-1234-123412341234}" type="slidenum">
              <a:rPr lang="en-US" smtClean="0">
                <a:solidFill>
                  <a:srgbClr val="000000"/>
                </a:solidFill>
              </a:rPr>
              <a:pPr/>
              <a:t>37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2" name="Rectángulo 11">
            <a:hlinkClick r:id="rId7" action="ppaction://hlinksldjump"/>
            <a:extLst>
              <a:ext uri="{FF2B5EF4-FFF2-40B4-BE49-F238E27FC236}">
                <a16:creationId xmlns="" xmlns:a16="http://schemas.microsoft.com/office/drawing/2014/main" id="{5BD52E7C-4ED6-42C8-BA2D-F2A8CFC08D64}"/>
              </a:ext>
            </a:extLst>
          </p:cNvPr>
          <p:cNvSpPr/>
          <p:nvPr/>
        </p:nvSpPr>
        <p:spPr>
          <a:xfrm>
            <a:off x="8472458" y="4663217"/>
            <a:ext cx="658958" cy="480283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407816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71600" y="123478"/>
            <a:ext cx="7860700" cy="572700"/>
          </a:xfrm>
        </p:spPr>
        <p:txBody>
          <a:bodyPr/>
          <a:lstStyle/>
          <a:p>
            <a:r>
              <a:rPr lang="es-ES" dirty="0"/>
              <a:t>Diseño de Antena Vivaldi</a:t>
            </a:r>
            <a:endParaRPr lang="en-US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78904" y="877942"/>
            <a:ext cx="6869360" cy="561947"/>
          </a:xfrm>
        </p:spPr>
        <p:txBody>
          <a:bodyPr/>
          <a:lstStyle/>
          <a:p>
            <a:r>
              <a:rPr lang="es-ES" b="1" dirty="0">
                <a:solidFill>
                  <a:schemeClr val="tx1"/>
                </a:solidFill>
              </a:rPr>
              <a:t>Array de </a:t>
            </a:r>
            <a:r>
              <a:rPr lang="es-ES" b="1" dirty="0" err="1">
                <a:solidFill>
                  <a:schemeClr val="tx1"/>
                </a:solidFill>
              </a:rPr>
              <a:t>Vivaldis</a:t>
            </a:r>
            <a:r>
              <a:rPr lang="es-E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</p:spPr>
        <p:txBody>
          <a:bodyPr/>
          <a:lstStyle/>
          <a:p>
            <a:fld id="{00000000-1234-1234-1234-123412341234}" type="slidenum">
              <a:rPr lang="en-US" smtClean="0">
                <a:solidFill>
                  <a:srgbClr val="000000"/>
                </a:solidFill>
              </a:rPr>
              <a:pPr/>
              <a:t>38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5" name="Rectángulo 14">
            <a:extLst>
              <a:ext uri="{FF2B5EF4-FFF2-40B4-BE49-F238E27FC236}">
                <a16:creationId xmlns="" xmlns:a16="http://schemas.microsoft.com/office/drawing/2014/main" id="{AF9CF103-E89E-4CFA-85D5-DB7EEE651AB8}"/>
              </a:ext>
            </a:extLst>
          </p:cNvPr>
          <p:cNvSpPr/>
          <p:nvPr/>
        </p:nvSpPr>
        <p:spPr>
          <a:xfrm>
            <a:off x="200804" y="1616729"/>
            <a:ext cx="120738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>
                <a:solidFill>
                  <a:srgbClr val="000000">
                    <a:lumMod val="65000"/>
                    <a:lumOff val="35000"/>
                  </a:srgbClr>
                </a:solidFill>
              </a:rPr>
              <a:t>Acoplo final</a:t>
            </a:r>
            <a:endParaRPr lang="es-ES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04" y="2283718"/>
            <a:ext cx="2095500" cy="1304925"/>
          </a:xfrm>
          <a:prstGeom prst="rect">
            <a:avLst/>
          </a:prstGeom>
        </p:spPr>
      </p:pic>
      <p:sp>
        <p:nvSpPr>
          <p:cNvPr id="19" name="CuadroTexto 18">
            <a:extLst>
              <a:ext uri="{FF2B5EF4-FFF2-40B4-BE49-F238E27FC236}">
                <a16:creationId xmlns="" xmlns:a16="http://schemas.microsoft.com/office/drawing/2014/main" id="{36E04429-96D6-46AA-BDB3-842009C13B2C}"/>
              </a:ext>
            </a:extLst>
          </p:cNvPr>
          <p:cNvSpPr txBox="1"/>
          <p:nvPr/>
        </p:nvSpPr>
        <p:spPr>
          <a:xfrm>
            <a:off x="4211960" y="4297167"/>
            <a:ext cx="2307139" cy="523220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rgbClr val="000000"/>
                </a:solidFill>
              </a:rPr>
              <a:t>Separación de 20 cm (0.47</a:t>
            </a:r>
            <a:r>
              <a:rPr lang="el-GR" dirty="0">
                <a:solidFill>
                  <a:srgbClr val="000000"/>
                </a:solidFill>
              </a:rPr>
              <a:t>λ</a:t>
            </a:r>
            <a:r>
              <a:rPr lang="es-ES" baseline="-25000" dirty="0">
                <a:solidFill>
                  <a:srgbClr val="000000"/>
                </a:solidFill>
              </a:rPr>
              <a:t>0</a:t>
            </a:r>
            <a:r>
              <a:rPr lang="es-ES" dirty="0">
                <a:solidFill>
                  <a:srgbClr val="000000"/>
                </a:solidFill>
              </a:rPr>
              <a:t>)</a:t>
            </a:r>
          </a:p>
        </p:txBody>
      </p:sp>
      <p:grpSp>
        <p:nvGrpSpPr>
          <p:cNvPr id="9" name="Grupo 8"/>
          <p:cNvGrpSpPr/>
          <p:nvPr/>
        </p:nvGrpSpPr>
        <p:grpSpPr>
          <a:xfrm>
            <a:off x="2373032" y="1770617"/>
            <a:ext cx="6770967" cy="2352003"/>
            <a:chOff x="2373032" y="1770617"/>
            <a:chExt cx="6770967" cy="2352003"/>
          </a:xfrm>
        </p:grpSpPr>
        <p:pic>
          <p:nvPicPr>
            <p:cNvPr id="18" name="Imagen 1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73032" y="1770617"/>
              <a:ext cx="6770967" cy="2352003"/>
            </a:xfrm>
            <a:prstGeom prst="rect">
              <a:avLst/>
            </a:prstGeom>
          </p:spPr>
        </p:pic>
        <p:sp>
          <p:nvSpPr>
            <p:cNvPr id="8" name="Rectángulo 7"/>
            <p:cNvSpPr/>
            <p:nvPr/>
          </p:nvSpPr>
          <p:spPr>
            <a:xfrm>
              <a:off x="8100392" y="3564000"/>
              <a:ext cx="1008000" cy="144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rgbClr val="FFFFFF"/>
                </a:solidFill>
              </a:endParaRPr>
            </a:p>
          </p:txBody>
        </p:sp>
      </p:grpSp>
      <p:sp>
        <p:nvSpPr>
          <p:cNvPr id="11" name="Rectángulo 10">
            <a:hlinkClick r:id="rId5" action="ppaction://hlinksldjump"/>
            <a:extLst>
              <a:ext uri="{FF2B5EF4-FFF2-40B4-BE49-F238E27FC236}">
                <a16:creationId xmlns="" xmlns:a16="http://schemas.microsoft.com/office/drawing/2014/main" id="{485A7726-3547-422E-BBE9-5DCB19BC3238}"/>
              </a:ext>
            </a:extLst>
          </p:cNvPr>
          <p:cNvSpPr/>
          <p:nvPr/>
        </p:nvSpPr>
        <p:spPr>
          <a:xfrm>
            <a:off x="8472458" y="4663217"/>
            <a:ext cx="658958" cy="480283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8986080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71600" y="123478"/>
            <a:ext cx="7860700" cy="572700"/>
          </a:xfrm>
        </p:spPr>
        <p:txBody>
          <a:bodyPr/>
          <a:lstStyle/>
          <a:p>
            <a:r>
              <a:rPr lang="es-ES" dirty="0"/>
              <a:t>Diseño de Antena Vivaldi</a:t>
            </a:r>
            <a:endParaRPr lang="en-US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78904" y="877942"/>
            <a:ext cx="6869360" cy="561947"/>
          </a:xfrm>
        </p:spPr>
        <p:txBody>
          <a:bodyPr/>
          <a:lstStyle/>
          <a:p>
            <a:r>
              <a:rPr lang="es-ES" b="1" dirty="0">
                <a:solidFill>
                  <a:schemeClr val="tx1"/>
                </a:solidFill>
              </a:rPr>
              <a:t>Array de </a:t>
            </a:r>
            <a:r>
              <a:rPr lang="es-ES" b="1" dirty="0" err="1">
                <a:solidFill>
                  <a:schemeClr val="tx1"/>
                </a:solidFill>
              </a:rPr>
              <a:t>Vivaldis</a:t>
            </a:r>
            <a:r>
              <a:rPr lang="es-E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</p:spPr>
        <p:txBody>
          <a:bodyPr/>
          <a:lstStyle/>
          <a:p>
            <a:fld id="{00000000-1234-1234-1234-123412341234}" type="slidenum">
              <a:rPr lang="en-US" smtClean="0">
                <a:solidFill>
                  <a:srgbClr val="000000"/>
                </a:solidFill>
              </a:rPr>
              <a:pPr/>
              <a:t>39</a:t>
            </a:fld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40" name="Imagen 39">
            <a:extLst>
              <a:ext uri="{FF2B5EF4-FFF2-40B4-BE49-F238E27FC236}">
                <a16:creationId xmlns="" xmlns:a16="http://schemas.microsoft.com/office/drawing/2014/main" id="{CF445835-0151-4E46-ABC8-22C13D1A0493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21161036">
            <a:off x="559448" y="1793963"/>
            <a:ext cx="1443778" cy="1380315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="" xmlns:a16="http://schemas.microsoft.com/office/drawing/2014/main" id="{E8FC882D-5521-4F32-853A-EA8F8744897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010" r="18841"/>
          <a:stretch/>
        </p:blipFill>
        <p:spPr>
          <a:xfrm>
            <a:off x="2483768" y="1275606"/>
            <a:ext cx="6048673" cy="3187817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="" xmlns:a16="http://schemas.microsoft.com/office/drawing/2014/main" id="{E5155EC3-7791-4FEF-B888-A4FB282E0D8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350" r="18500"/>
          <a:stretch/>
        </p:blipFill>
        <p:spPr>
          <a:xfrm>
            <a:off x="2506353" y="1293361"/>
            <a:ext cx="6048673" cy="3187817"/>
          </a:xfrm>
          <a:prstGeom prst="rect">
            <a:avLst/>
          </a:prstGeom>
        </p:spPr>
      </p:pic>
      <p:sp>
        <p:nvSpPr>
          <p:cNvPr id="8" name="Rectángulo 7">
            <a:hlinkClick r:id="rId6" action="ppaction://hlinksldjump"/>
            <a:extLst>
              <a:ext uri="{FF2B5EF4-FFF2-40B4-BE49-F238E27FC236}">
                <a16:creationId xmlns="" xmlns:a16="http://schemas.microsoft.com/office/drawing/2014/main" id="{27DAA655-2D93-42CB-B4C9-86273917D775}"/>
              </a:ext>
            </a:extLst>
          </p:cNvPr>
          <p:cNvSpPr/>
          <p:nvPr/>
        </p:nvSpPr>
        <p:spPr>
          <a:xfrm>
            <a:off x="8472458" y="4663217"/>
            <a:ext cx="658958" cy="480283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20907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esultado de imagen de dipolo rout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272" y="1363757"/>
            <a:ext cx="1691486" cy="1691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05366" y="73465"/>
            <a:ext cx="7932708" cy="572700"/>
          </a:xfrm>
        </p:spPr>
        <p:txBody>
          <a:bodyPr/>
          <a:lstStyle/>
          <a:p>
            <a:r>
              <a:rPr lang="es-ES" dirty="0"/>
              <a:t>Dipolo</a:t>
            </a:r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4</a:t>
            </a:fld>
            <a:endParaRPr lang="en-U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8" r="8263"/>
          <a:stretch/>
        </p:blipFill>
        <p:spPr>
          <a:xfrm>
            <a:off x="107504" y="1058880"/>
            <a:ext cx="6604999" cy="3528392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6966680" y="3265003"/>
            <a:ext cx="190297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000" dirty="0"/>
              <a:t>https://es.aliexpress.com/item/2-4GHz-3dBi-Omni-Directional-Dipole-RP-SMA-adapter-Connector-Booster-Wireless-Antenna-Modem-wifi-Router/32697277567.html</a:t>
            </a:r>
          </a:p>
        </p:txBody>
      </p:sp>
      <p:sp>
        <p:nvSpPr>
          <p:cNvPr id="7" name="Rectángulo 6">
            <a:hlinkClick r:id="rId4" action="ppaction://hlinksldjump"/>
            <a:extLst>
              <a:ext uri="{FF2B5EF4-FFF2-40B4-BE49-F238E27FC236}">
                <a16:creationId xmlns="" xmlns:a16="http://schemas.microsoft.com/office/drawing/2014/main" id="{1709DF0C-6F4D-485F-975A-96B89BFDB1E3}"/>
              </a:ext>
            </a:extLst>
          </p:cNvPr>
          <p:cNvSpPr/>
          <p:nvPr/>
        </p:nvSpPr>
        <p:spPr>
          <a:xfrm>
            <a:off x="8472458" y="4663217"/>
            <a:ext cx="658958" cy="480283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6211618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="" xmlns:a16="http://schemas.microsoft.com/office/drawing/2014/main" id="{33072159-4394-4303-82FC-A84BC619E6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883" r="12988"/>
          <a:stretch/>
        </p:blipFill>
        <p:spPr>
          <a:xfrm>
            <a:off x="516082" y="1993421"/>
            <a:ext cx="7956376" cy="2571750"/>
          </a:xfrm>
          <a:prstGeom prst="rect">
            <a:avLst/>
          </a:prstGeom>
          <a:ln>
            <a:noFill/>
          </a:ln>
        </p:spPr>
      </p:pic>
      <p:sp>
        <p:nvSpPr>
          <p:cNvPr id="11" name="CuadroTexto 10">
            <a:extLst>
              <a:ext uri="{FF2B5EF4-FFF2-40B4-BE49-F238E27FC236}">
                <a16:creationId xmlns="" xmlns:a16="http://schemas.microsoft.com/office/drawing/2014/main" id="{2D41ABF2-B707-41C0-86B3-B4E29F831035}"/>
              </a:ext>
            </a:extLst>
          </p:cNvPr>
          <p:cNvSpPr txBox="1"/>
          <p:nvPr/>
        </p:nvSpPr>
        <p:spPr>
          <a:xfrm>
            <a:off x="2339752" y="1660656"/>
            <a:ext cx="1386154" cy="307777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rgbClr val="000000"/>
                </a:solidFill>
              </a:rPr>
              <a:t>26 cm (0.61</a:t>
            </a:r>
            <a:r>
              <a:rPr lang="el-GR" dirty="0">
                <a:solidFill>
                  <a:srgbClr val="000000"/>
                </a:solidFill>
              </a:rPr>
              <a:t>λ</a:t>
            </a:r>
            <a:r>
              <a:rPr lang="es-ES" baseline="-25000" dirty="0">
                <a:solidFill>
                  <a:srgbClr val="000000"/>
                </a:solidFill>
              </a:rPr>
              <a:t>0</a:t>
            </a:r>
            <a:r>
              <a:rPr lang="es-ES" dirty="0">
                <a:solidFill>
                  <a:srgbClr val="000000"/>
                </a:solidFill>
              </a:rPr>
              <a:t>)</a:t>
            </a: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71600" y="123478"/>
            <a:ext cx="7860700" cy="572700"/>
          </a:xfrm>
        </p:spPr>
        <p:txBody>
          <a:bodyPr/>
          <a:lstStyle/>
          <a:p>
            <a:r>
              <a:rPr lang="es-ES" dirty="0"/>
              <a:t>Diseño de Antena Vivaldi</a:t>
            </a:r>
            <a:endParaRPr lang="en-US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78904" y="877942"/>
            <a:ext cx="6869360" cy="561947"/>
          </a:xfrm>
        </p:spPr>
        <p:txBody>
          <a:bodyPr/>
          <a:lstStyle/>
          <a:p>
            <a:r>
              <a:rPr lang="es-ES" b="1" dirty="0">
                <a:solidFill>
                  <a:schemeClr val="tx1"/>
                </a:solidFill>
              </a:rPr>
              <a:t>Array de </a:t>
            </a:r>
            <a:r>
              <a:rPr lang="es-ES" b="1" dirty="0" err="1">
                <a:solidFill>
                  <a:schemeClr val="tx1"/>
                </a:solidFill>
              </a:rPr>
              <a:t>Vivaldis</a:t>
            </a:r>
            <a:r>
              <a:rPr lang="es-E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</p:spPr>
        <p:txBody>
          <a:bodyPr/>
          <a:lstStyle/>
          <a:p>
            <a:fld id="{00000000-1234-1234-1234-123412341234}" type="slidenum">
              <a:rPr lang="en-US" smtClean="0">
                <a:solidFill>
                  <a:srgbClr val="000000"/>
                </a:solidFill>
              </a:rPr>
              <a:pPr/>
              <a:t>40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="" xmlns:a16="http://schemas.microsoft.com/office/drawing/2014/main" id="{36E04429-96D6-46AA-BDB3-842009C13B2C}"/>
              </a:ext>
            </a:extLst>
          </p:cNvPr>
          <p:cNvSpPr txBox="1"/>
          <p:nvPr/>
        </p:nvSpPr>
        <p:spPr>
          <a:xfrm>
            <a:off x="3847420" y="1657754"/>
            <a:ext cx="1521169" cy="30777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bg1">
                    <a:lumMod val="65000"/>
                  </a:schemeClr>
                </a:solidFill>
              </a:rPr>
              <a:t>19.5 cm (0.46</a:t>
            </a:r>
            <a:r>
              <a:rPr lang="el-GR" dirty="0">
                <a:solidFill>
                  <a:schemeClr val="bg1">
                    <a:lumMod val="65000"/>
                  </a:schemeClr>
                </a:solidFill>
              </a:rPr>
              <a:t>λ</a:t>
            </a:r>
            <a:r>
              <a:rPr lang="es-ES" baseline="-25000" dirty="0">
                <a:solidFill>
                  <a:schemeClr val="bg1">
                    <a:lumMod val="65000"/>
                  </a:schemeClr>
                </a:solidFill>
              </a:rPr>
              <a:t>0</a:t>
            </a:r>
            <a:r>
              <a:rPr lang="es-ES" dirty="0">
                <a:solidFill>
                  <a:schemeClr val="bg1">
                    <a:lumMod val="65000"/>
                  </a:schemeClr>
                </a:solidFill>
              </a:rPr>
              <a:t>)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="" xmlns:a16="http://schemas.microsoft.com/office/drawing/2014/main" id="{D3A0318C-C6AD-4562-901E-CE3E38A1EB2D}"/>
              </a:ext>
            </a:extLst>
          </p:cNvPr>
          <p:cNvSpPr txBox="1"/>
          <p:nvPr/>
        </p:nvSpPr>
        <p:spPr>
          <a:xfrm>
            <a:off x="5490102" y="1657754"/>
            <a:ext cx="1314146" cy="30777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bg1">
                    <a:lumMod val="65000"/>
                  </a:schemeClr>
                </a:solidFill>
              </a:rPr>
              <a:t>13 cm (0.3</a:t>
            </a:r>
            <a:r>
              <a:rPr lang="el-GR" dirty="0">
                <a:solidFill>
                  <a:schemeClr val="bg1">
                    <a:lumMod val="65000"/>
                  </a:schemeClr>
                </a:solidFill>
              </a:rPr>
              <a:t>λ</a:t>
            </a:r>
            <a:r>
              <a:rPr lang="es-ES" baseline="-25000" dirty="0">
                <a:solidFill>
                  <a:schemeClr val="bg1">
                    <a:lumMod val="65000"/>
                  </a:schemeClr>
                </a:solidFill>
              </a:rPr>
              <a:t>0</a:t>
            </a:r>
            <a:r>
              <a:rPr lang="es-ES" dirty="0">
                <a:solidFill>
                  <a:schemeClr val="bg1">
                    <a:lumMod val="65000"/>
                  </a:schemeClr>
                </a:solidFill>
              </a:rPr>
              <a:t>)</a:t>
            </a:r>
          </a:p>
        </p:txBody>
      </p:sp>
      <p:sp>
        <p:nvSpPr>
          <p:cNvPr id="9" name="Rectángulo 8">
            <a:hlinkClick r:id="rId4" action="ppaction://hlinksldjump"/>
            <a:extLst>
              <a:ext uri="{FF2B5EF4-FFF2-40B4-BE49-F238E27FC236}">
                <a16:creationId xmlns="" xmlns:a16="http://schemas.microsoft.com/office/drawing/2014/main" id="{2EC09FAE-3345-499B-86D4-4E77A29610D7}"/>
              </a:ext>
            </a:extLst>
          </p:cNvPr>
          <p:cNvSpPr/>
          <p:nvPr/>
        </p:nvSpPr>
        <p:spPr>
          <a:xfrm>
            <a:off x="8472458" y="4663217"/>
            <a:ext cx="658958" cy="480283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5306200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="" xmlns:a16="http://schemas.microsoft.com/office/drawing/2014/main" id="{C1A35719-4886-4EA9-AEF8-AA541D05CBA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883" r="12988"/>
          <a:stretch/>
        </p:blipFill>
        <p:spPr>
          <a:xfrm>
            <a:off x="516082" y="2001030"/>
            <a:ext cx="7956376" cy="2571750"/>
          </a:xfrm>
          <a:prstGeom prst="rect">
            <a:avLst/>
          </a:prstGeom>
          <a:ln>
            <a:noFill/>
          </a:ln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71600" y="123478"/>
            <a:ext cx="7860700" cy="572700"/>
          </a:xfrm>
        </p:spPr>
        <p:txBody>
          <a:bodyPr/>
          <a:lstStyle/>
          <a:p>
            <a:r>
              <a:rPr lang="es-ES" dirty="0"/>
              <a:t>Diseño de Antena Vivaldi</a:t>
            </a:r>
            <a:endParaRPr lang="en-US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78904" y="877942"/>
            <a:ext cx="6869360" cy="561947"/>
          </a:xfrm>
        </p:spPr>
        <p:txBody>
          <a:bodyPr/>
          <a:lstStyle/>
          <a:p>
            <a:r>
              <a:rPr lang="es-ES" b="1" dirty="0">
                <a:solidFill>
                  <a:schemeClr val="tx1"/>
                </a:solidFill>
              </a:rPr>
              <a:t>Array de </a:t>
            </a:r>
            <a:r>
              <a:rPr lang="es-ES" b="1" dirty="0" err="1">
                <a:solidFill>
                  <a:schemeClr val="tx1"/>
                </a:solidFill>
              </a:rPr>
              <a:t>Vivaldis</a:t>
            </a:r>
            <a:r>
              <a:rPr lang="es-E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</p:spPr>
        <p:txBody>
          <a:bodyPr/>
          <a:lstStyle/>
          <a:p>
            <a:fld id="{00000000-1234-1234-1234-123412341234}" type="slidenum">
              <a:rPr lang="en-US" smtClean="0">
                <a:solidFill>
                  <a:srgbClr val="000000"/>
                </a:solidFill>
              </a:rPr>
              <a:pPr/>
              <a:t>41</a:t>
            </a:fld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="" xmlns:a16="http://schemas.microsoft.com/office/drawing/2014/main" id="{12957E54-9325-421C-8EB3-2D38BA078EE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356" r="14035"/>
          <a:stretch/>
        </p:blipFill>
        <p:spPr>
          <a:xfrm>
            <a:off x="516082" y="2001030"/>
            <a:ext cx="7860700" cy="2586944"/>
          </a:xfrm>
          <a:prstGeom prst="rect">
            <a:avLst/>
          </a:prstGeom>
          <a:ln>
            <a:noFill/>
          </a:ln>
        </p:spPr>
      </p:pic>
      <p:sp>
        <p:nvSpPr>
          <p:cNvPr id="8" name="CuadroTexto 7">
            <a:extLst>
              <a:ext uri="{FF2B5EF4-FFF2-40B4-BE49-F238E27FC236}">
                <a16:creationId xmlns="" xmlns:a16="http://schemas.microsoft.com/office/drawing/2014/main" id="{2D41ABF2-B707-41C0-86B3-B4E29F831035}"/>
              </a:ext>
            </a:extLst>
          </p:cNvPr>
          <p:cNvSpPr txBox="1"/>
          <p:nvPr/>
        </p:nvSpPr>
        <p:spPr>
          <a:xfrm>
            <a:off x="2339752" y="1660656"/>
            <a:ext cx="1386154" cy="30777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bg1">
                    <a:lumMod val="65000"/>
                  </a:schemeClr>
                </a:solidFill>
              </a:rPr>
              <a:t>26 cm (0.61</a:t>
            </a:r>
            <a:r>
              <a:rPr lang="el-GR" dirty="0">
                <a:solidFill>
                  <a:schemeClr val="bg1">
                    <a:lumMod val="65000"/>
                  </a:schemeClr>
                </a:solidFill>
              </a:rPr>
              <a:t>λ</a:t>
            </a:r>
            <a:r>
              <a:rPr lang="es-ES" baseline="-25000" dirty="0">
                <a:solidFill>
                  <a:schemeClr val="bg1">
                    <a:lumMod val="65000"/>
                  </a:schemeClr>
                </a:solidFill>
              </a:rPr>
              <a:t>0</a:t>
            </a:r>
            <a:r>
              <a:rPr lang="es-ES" dirty="0">
                <a:solidFill>
                  <a:schemeClr val="bg1">
                    <a:lumMod val="65000"/>
                  </a:schemeClr>
                </a:solidFill>
              </a:rPr>
              <a:t>)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="" xmlns:a16="http://schemas.microsoft.com/office/drawing/2014/main" id="{36E04429-96D6-46AA-BDB3-842009C13B2C}"/>
              </a:ext>
            </a:extLst>
          </p:cNvPr>
          <p:cNvSpPr txBox="1"/>
          <p:nvPr/>
        </p:nvSpPr>
        <p:spPr>
          <a:xfrm>
            <a:off x="3847420" y="1657754"/>
            <a:ext cx="1521169" cy="30777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19.5 cm (0.46</a:t>
            </a:r>
            <a:r>
              <a:rPr lang="el-GR" dirty="0">
                <a:solidFill>
                  <a:schemeClr val="tx1"/>
                </a:solidFill>
              </a:rPr>
              <a:t>λ</a:t>
            </a:r>
            <a:r>
              <a:rPr lang="es-ES" baseline="-25000" dirty="0">
                <a:solidFill>
                  <a:schemeClr val="tx1"/>
                </a:solidFill>
              </a:rPr>
              <a:t>0</a:t>
            </a:r>
            <a:r>
              <a:rPr lang="es-ES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="" xmlns:a16="http://schemas.microsoft.com/office/drawing/2014/main" id="{D3A0318C-C6AD-4562-901E-CE3E38A1EB2D}"/>
              </a:ext>
            </a:extLst>
          </p:cNvPr>
          <p:cNvSpPr txBox="1"/>
          <p:nvPr/>
        </p:nvSpPr>
        <p:spPr>
          <a:xfrm>
            <a:off x="5490102" y="1657754"/>
            <a:ext cx="1314146" cy="30777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bg1">
                    <a:lumMod val="65000"/>
                  </a:schemeClr>
                </a:solidFill>
              </a:rPr>
              <a:t>13 cm (0.3</a:t>
            </a:r>
            <a:r>
              <a:rPr lang="el-GR" dirty="0">
                <a:solidFill>
                  <a:schemeClr val="bg1">
                    <a:lumMod val="65000"/>
                  </a:schemeClr>
                </a:solidFill>
              </a:rPr>
              <a:t>λ</a:t>
            </a:r>
            <a:r>
              <a:rPr lang="es-ES" baseline="-25000" dirty="0">
                <a:solidFill>
                  <a:schemeClr val="bg1">
                    <a:lumMod val="65000"/>
                  </a:schemeClr>
                </a:solidFill>
              </a:rPr>
              <a:t>0</a:t>
            </a:r>
            <a:r>
              <a:rPr lang="es-ES" dirty="0">
                <a:solidFill>
                  <a:schemeClr val="bg1">
                    <a:lumMod val="65000"/>
                  </a:schemeClr>
                </a:solidFill>
              </a:rPr>
              <a:t>)</a:t>
            </a:r>
          </a:p>
        </p:txBody>
      </p:sp>
      <p:sp>
        <p:nvSpPr>
          <p:cNvPr id="12" name="Rectángulo 11">
            <a:hlinkClick r:id="rId5" action="ppaction://hlinksldjump"/>
            <a:extLst>
              <a:ext uri="{FF2B5EF4-FFF2-40B4-BE49-F238E27FC236}">
                <a16:creationId xmlns="" xmlns:a16="http://schemas.microsoft.com/office/drawing/2014/main" id="{E13DB781-93A8-4790-A612-B0C4968590DA}"/>
              </a:ext>
            </a:extLst>
          </p:cNvPr>
          <p:cNvSpPr/>
          <p:nvPr/>
        </p:nvSpPr>
        <p:spPr>
          <a:xfrm>
            <a:off x="8472458" y="4663217"/>
            <a:ext cx="658958" cy="480283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7486575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="" xmlns:a16="http://schemas.microsoft.com/office/drawing/2014/main" id="{C1A35719-4886-4EA9-AEF8-AA541D05CBA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883" r="12988"/>
          <a:stretch/>
        </p:blipFill>
        <p:spPr>
          <a:xfrm>
            <a:off x="516082" y="2001030"/>
            <a:ext cx="7956376" cy="2571750"/>
          </a:xfrm>
          <a:prstGeom prst="rect">
            <a:avLst/>
          </a:prstGeom>
          <a:ln>
            <a:noFill/>
          </a:ln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71600" y="123478"/>
            <a:ext cx="7860700" cy="572700"/>
          </a:xfrm>
        </p:spPr>
        <p:txBody>
          <a:bodyPr/>
          <a:lstStyle/>
          <a:p>
            <a:r>
              <a:rPr lang="es-ES" dirty="0"/>
              <a:t>Diseño de Antena Vivaldi</a:t>
            </a:r>
            <a:endParaRPr lang="en-US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78904" y="877942"/>
            <a:ext cx="6869360" cy="561947"/>
          </a:xfrm>
        </p:spPr>
        <p:txBody>
          <a:bodyPr/>
          <a:lstStyle/>
          <a:p>
            <a:r>
              <a:rPr lang="es-ES" b="1" dirty="0">
                <a:solidFill>
                  <a:schemeClr val="tx1"/>
                </a:solidFill>
              </a:rPr>
              <a:t>Array de </a:t>
            </a:r>
            <a:r>
              <a:rPr lang="es-ES" b="1" dirty="0" err="1">
                <a:solidFill>
                  <a:schemeClr val="tx1"/>
                </a:solidFill>
              </a:rPr>
              <a:t>Vivaldis</a:t>
            </a:r>
            <a:r>
              <a:rPr lang="es-E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</p:spPr>
        <p:txBody>
          <a:bodyPr/>
          <a:lstStyle/>
          <a:p>
            <a:fld id="{00000000-1234-1234-1234-123412341234}" type="slidenum">
              <a:rPr lang="en-US" smtClean="0">
                <a:solidFill>
                  <a:srgbClr val="000000"/>
                </a:solidFill>
              </a:rPr>
              <a:pPr/>
              <a:t>42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="" xmlns:a16="http://schemas.microsoft.com/office/drawing/2014/main" id="{2D41ABF2-B707-41C0-86B3-B4E29F831035}"/>
              </a:ext>
            </a:extLst>
          </p:cNvPr>
          <p:cNvSpPr txBox="1"/>
          <p:nvPr/>
        </p:nvSpPr>
        <p:spPr>
          <a:xfrm>
            <a:off x="2339752" y="1660656"/>
            <a:ext cx="1386154" cy="30777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bg1">
                    <a:lumMod val="65000"/>
                  </a:schemeClr>
                </a:solidFill>
              </a:rPr>
              <a:t>26 cm (0.61</a:t>
            </a:r>
            <a:r>
              <a:rPr lang="el-GR" dirty="0">
                <a:solidFill>
                  <a:schemeClr val="bg1">
                    <a:lumMod val="65000"/>
                  </a:schemeClr>
                </a:solidFill>
              </a:rPr>
              <a:t>λ</a:t>
            </a:r>
            <a:r>
              <a:rPr lang="es-ES" baseline="-25000" dirty="0">
                <a:solidFill>
                  <a:schemeClr val="bg1">
                    <a:lumMod val="65000"/>
                  </a:schemeClr>
                </a:solidFill>
              </a:rPr>
              <a:t>0</a:t>
            </a:r>
            <a:r>
              <a:rPr lang="es-ES" dirty="0">
                <a:solidFill>
                  <a:schemeClr val="bg1">
                    <a:lumMod val="65000"/>
                  </a:schemeClr>
                </a:solidFill>
              </a:rPr>
              <a:t>)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="" xmlns:a16="http://schemas.microsoft.com/office/drawing/2014/main" id="{36E04429-96D6-46AA-BDB3-842009C13B2C}"/>
              </a:ext>
            </a:extLst>
          </p:cNvPr>
          <p:cNvSpPr txBox="1"/>
          <p:nvPr/>
        </p:nvSpPr>
        <p:spPr>
          <a:xfrm>
            <a:off x="3847420" y="1657754"/>
            <a:ext cx="1521169" cy="30777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bg1">
                    <a:lumMod val="65000"/>
                  </a:schemeClr>
                </a:solidFill>
              </a:rPr>
              <a:t>19.5 cm (0.46</a:t>
            </a:r>
            <a:r>
              <a:rPr lang="el-GR" dirty="0">
                <a:solidFill>
                  <a:schemeClr val="bg1">
                    <a:lumMod val="65000"/>
                  </a:schemeClr>
                </a:solidFill>
              </a:rPr>
              <a:t>λ</a:t>
            </a:r>
            <a:r>
              <a:rPr lang="es-ES" baseline="-25000" dirty="0">
                <a:solidFill>
                  <a:schemeClr val="bg1">
                    <a:lumMod val="65000"/>
                  </a:schemeClr>
                </a:solidFill>
              </a:rPr>
              <a:t>0</a:t>
            </a:r>
            <a:r>
              <a:rPr lang="es-ES" dirty="0">
                <a:solidFill>
                  <a:schemeClr val="bg1">
                    <a:lumMod val="65000"/>
                  </a:schemeClr>
                </a:solidFill>
              </a:rPr>
              <a:t>)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="" xmlns:a16="http://schemas.microsoft.com/office/drawing/2014/main" id="{D3A0318C-C6AD-4562-901E-CE3E38A1EB2D}"/>
              </a:ext>
            </a:extLst>
          </p:cNvPr>
          <p:cNvSpPr txBox="1"/>
          <p:nvPr/>
        </p:nvSpPr>
        <p:spPr>
          <a:xfrm>
            <a:off x="5490102" y="1657754"/>
            <a:ext cx="1314146" cy="30777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13 cm (0.3</a:t>
            </a:r>
            <a:r>
              <a:rPr lang="el-GR" dirty="0">
                <a:solidFill>
                  <a:schemeClr val="tx1"/>
                </a:solidFill>
              </a:rPr>
              <a:t>λ</a:t>
            </a:r>
            <a:r>
              <a:rPr lang="es-ES" baseline="-25000" dirty="0">
                <a:solidFill>
                  <a:schemeClr val="tx1"/>
                </a:solidFill>
              </a:rPr>
              <a:t>0</a:t>
            </a:r>
            <a:r>
              <a:rPr lang="es-ES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11" name="Rectángulo 10">
            <a:hlinkClick r:id="rId4" action="ppaction://hlinksldjump"/>
            <a:extLst>
              <a:ext uri="{FF2B5EF4-FFF2-40B4-BE49-F238E27FC236}">
                <a16:creationId xmlns="" xmlns:a16="http://schemas.microsoft.com/office/drawing/2014/main" id="{C131BDEA-ACBA-4C83-A5AE-D68880377C1F}"/>
              </a:ext>
            </a:extLst>
          </p:cNvPr>
          <p:cNvSpPr/>
          <p:nvPr/>
        </p:nvSpPr>
        <p:spPr>
          <a:xfrm>
            <a:off x="8472458" y="4663217"/>
            <a:ext cx="658958" cy="480283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4025075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217328" y="2211710"/>
            <a:ext cx="8520600" cy="648073"/>
          </a:xfrm>
        </p:spPr>
        <p:txBody>
          <a:bodyPr/>
          <a:lstStyle/>
          <a:p>
            <a:pPr marL="114300" indent="0" algn="ctr">
              <a:buNone/>
            </a:pPr>
            <a:r>
              <a:rPr lang="es-ES" sz="2200" dirty="0">
                <a:solidFill>
                  <a:schemeClr val="tx1"/>
                </a:solidFill>
              </a:rPr>
              <a:t>RECEPTOR</a:t>
            </a:r>
            <a:endParaRPr lang="en-US" sz="2200" dirty="0">
              <a:solidFill>
                <a:schemeClr val="tx1"/>
              </a:solidFill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5" name="Rectángulo 4">
            <a:hlinkClick r:id="rId3" action="ppaction://hlinksldjump"/>
            <a:extLst>
              <a:ext uri="{FF2B5EF4-FFF2-40B4-BE49-F238E27FC236}">
                <a16:creationId xmlns="" xmlns:a16="http://schemas.microsoft.com/office/drawing/2014/main" id="{3B01D296-27DC-4599-AFF9-F00CD94E945E}"/>
              </a:ext>
            </a:extLst>
          </p:cNvPr>
          <p:cNvSpPr/>
          <p:nvPr/>
        </p:nvSpPr>
        <p:spPr>
          <a:xfrm>
            <a:off x="8472458" y="4663217"/>
            <a:ext cx="658958" cy="480283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5885002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Título 1"/>
          <p:cNvSpPr txBox="1">
            <a:spLocks/>
          </p:cNvSpPr>
          <p:nvPr/>
        </p:nvSpPr>
        <p:spPr>
          <a:xfrm>
            <a:off x="812638" y="55973"/>
            <a:ext cx="7860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 dirty="0"/>
              <a:t>Esquema de bloques inicial</a:t>
            </a:r>
            <a:endParaRPr lang="en-US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t="7868" b="143"/>
          <a:stretch/>
        </p:blipFill>
        <p:spPr>
          <a:xfrm>
            <a:off x="0" y="987574"/>
            <a:ext cx="8867775" cy="3960440"/>
          </a:xfrm>
          <a:prstGeom prst="rect">
            <a:avLst/>
          </a:prstGeom>
        </p:spPr>
      </p:pic>
      <p:sp>
        <p:nvSpPr>
          <p:cNvPr id="139" name="Marcador de número de diapositiva 3"/>
          <p:cNvSpPr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</p:spPr>
        <p:txBody>
          <a:bodyPr/>
          <a:lstStyle/>
          <a:p>
            <a:fld id="{00000000-1234-1234-1234-123412341234}" type="slidenum">
              <a:rPr lang="es-ES" smtClean="0"/>
              <a:pPr/>
              <a:t>44</a:t>
            </a:fld>
            <a:endParaRPr lang="es-ES" dirty="0"/>
          </a:p>
        </p:txBody>
      </p:sp>
      <p:sp>
        <p:nvSpPr>
          <p:cNvPr id="6" name="Rectángulo 5">
            <a:hlinkClick r:id="rId3" action="ppaction://hlinksldjump"/>
            <a:extLst>
              <a:ext uri="{FF2B5EF4-FFF2-40B4-BE49-F238E27FC236}">
                <a16:creationId xmlns="" xmlns:a16="http://schemas.microsoft.com/office/drawing/2014/main" id="{45EFC2EB-627E-43F5-A205-2B5743816022}"/>
              </a:ext>
            </a:extLst>
          </p:cNvPr>
          <p:cNvSpPr/>
          <p:nvPr/>
        </p:nvSpPr>
        <p:spPr>
          <a:xfrm>
            <a:off x="8472458" y="4663217"/>
            <a:ext cx="658958" cy="480283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9206281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900" y="849195"/>
            <a:ext cx="4647255" cy="360040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4967" y="3781798"/>
            <a:ext cx="463353" cy="297870"/>
          </a:xfrm>
          <a:prstGeom prst="rect">
            <a:avLst/>
          </a:prstGeom>
        </p:spPr>
      </p:pic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755576" y="65103"/>
            <a:ext cx="698477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Esquema Receptor </a:t>
            </a:r>
            <a:r>
              <a:rPr lang="es" sz="2400" dirty="0">
                <a:solidFill>
                  <a:srgbClr val="595959"/>
                </a:solidFill>
              </a:rPr>
              <a:t>(Parte Digital)</a:t>
            </a:r>
            <a:endParaRPr sz="2400" dirty="0">
              <a:solidFill>
                <a:srgbClr val="595959"/>
              </a:solidFill>
            </a:endParaRPr>
          </a:p>
        </p:txBody>
      </p:sp>
      <p:sp>
        <p:nvSpPr>
          <p:cNvPr id="1028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"/>
          </a:p>
        </p:txBody>
      </p:sp>
      <p:sp>
        <p:nvSpPr>
          <p:cNvPr id="1030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"/>
          </a:p>
        </p:txBody>
      </p:sp>
      <p:sp>
        <p:nvSpPr>
          <p:cNvPr id="1032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"/>
          </a:p>
        </p:txBody>
      </p:sp>
      <p:sp>
        <p:nvSpPr>
          <p:cNvPr id="40" name="39 Marcador de número de diapositiva"/>
          <p:cNvSpPr>
            <a:spLocks noGrp="1"/>
          </p:cNvSpPr>
          <p:nvPr>
            <p:ph type="sldNum" idx="12"/>
          </p:nvPr>
        </p:nvSpPr>
        <p:spPr>
          <a:xfrm>
            <a:off x="0" y="4876006"/>
            <a:ext cx="323528" cy="267494"/>
          </a:xfrm>
        </p:spPr>
        <p:txBody>
          <a:bodyPr/>
          <a:lstStyle/>
          <a:p>
            <a:fld id="{00000000-1234-1234-1234-123412341234}" type="slidenum">
              <a:rPr lang="es-ES" smtClean="0">
                <a:solidFill>
                  <a:srgbClr val="FFFFFF"/>
                </a:solidFill>
              </a:rPr>
              <a:pPr/>
              <a:t>45</a:t>
            </a:fld>
            <a:endParaRPr lang="es-ES" dirty="0">
              <a:solidFill>
                <a:srgbClr val="FFFFFF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32040" y="980853"/>
            <a:ext cx="3871515" cy="603441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63641" y="1651900"/>
            <a:ext cx="2808312" cy="966059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22155" y="2781053"/>
            <a:ext cx="3581400" cy="57150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32040" y="3426458"/>
            <a:ext cx="4124972" cy="908783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63888" y="1280185"/>
            <a:ext cx="483368" cy="330466"/>
          </a:xfrm>
          <a:prstGeom prst="rect">
            <a:avLst/>
          </a:prstGeom>
        </p:spPr>
      </p:pic>
      <p:cxnSp>
        <p:nvCxnSpPr>
          <p:cNvPr id="13" name="Conector recto de flecha 12"/>
          <p:cNvCxnSpPr/>
          <p:nvPr/>
        </p:nvCxnSpPr>
        <p:spPr>
          <a:xfrm flipH="1">
            <a:off x="3563888" y="1584294"/>
            <a:ext cx="144016" cy="4834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Rectángulo 15">
            <a:hlinkClick r:id="rId10" action="ppaction://hlinksldjump"/>
            <a:extLst>
              <a:ext uri="{FF2B5EF4-FFF2-40B4-BE49-F238E27FC236}">
                <a16:creationId xmlns="" xmlns:a16="http://schemas.microsoft.com/office/drawing/2014/main" id="{B58116BC-264E-4539-B999-AAD6379B6325}"/>
              </a:ext>
            </a:extLst>
          </p:cNvPr>
          <p:cNvSpPr/>
          <p:nvPr/>
        </p:nvSpPr>
        <p:spPr>
          <a:xfrm>
            <a:off x="8472458" y="4663217"/>
            <a:ext cx="658958" cy="480283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CuadroTexto 16">
            <a:extLst>
              <a:ext uri="{FF2B5EF4-FFF2-40B4-BE49-F238E27FC236}">
                <a16:creationId xmlns="" xmlns:a16="http://schemas.microsoft.com/office/drawing/2014/main" id="{23860D1A-971C-44CC-8AB2-0622C536AAD8}"/>
              </a:ext>
            </a:extLst>
          </p:cNvPr>
          <p:cNvSpPr txBox="1"/>
          <p:nvPr/>
        </p:nvSpPr>
        <p:spPr>
          <a:xfrm>
            <a:off x="-86987" y="4670752"/>
            <a:ext cx="91439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1100" dirty="0" err="1"/>
              <a:t>Kai-Wen</a:t>
            </a:r>
            <a:r>
              <a:rPr lang="es-ES" sz="1100" dirty="0"/>
              <a:t> </a:t>
            </a:r>
            <a:r>
              <a:rPr lang="es-ES" sz="1100" dirty="0" err="1"/>
              <a:t>Cheng</a:t>
            </a:r>
            <a:r>
              <a:rPr lang="es-ES" sz="1100" dirty="0"/>
              <a:t> and </a:t>
            </a:r>
            <a:r>
              <a:rPr lang="es-ES" sz="1100" dirty="0" err="1"/>
              <a:t>Hsuan</a:t>
            </a:r>
            <a:r>
              <a:rPr lang="es-ES" sz="1100" dirty="0"/>
              <a:t>-Jung Su. “</a:t>
            </a:r>
            <a:r>
              <a:rPr lang="es-ES" sz="1100" dirty="0" err="1"/>
              <a:t>Multi</a:t>
            </a:r>
            <a:r>
              <a:rPr lang="es-ES" sz="1100" dirty="0"/>
              <a:t>-target </a:t>
            </a:r>
            <a:r>
              <a:rPr lang="es-ES" sz="1100" dirty="0" err="1"/>
              <a:t>Signal</a:t>
            </a:r>
            <a:r>
              <a:rPr lang="es-ES" sz="1100" dirty="0"/>
              <a:t> </a:t>
            </a:r>
            <a:r>
              <a:rPr lang="es-ES" sz="1100" dirty="0" err="1"/>
              <a:t>Processing</a:t>
            </a:r>
            <a:r>
              <a:rPr lang="es-ES" sz="1100" dirty="0"/>
              <a:t> in FMCW Radar </a:t>
            </a:r>
            <a:r>
              <a:rPr lang="es-ES" sz="1100" dirty="0" err="1"/>
              <a:t>System</a:t>
            </a:r>
            <a:r>
              <a:rPr lang="es-ES" sz="1100" dirty="0"/>
              <a:t> </a:t>
            </a:r>
            <a:r>
              <a:rPr lang="es-ES" sz="1100" dirty="0" err="1"/>
              <a:t>with</a:t>
            </a:r>
            <a:r>
              <a:rPr lang="es-ES" sz="1100" dirty="0"/>
              <a:t> </a:t>
            </a:r>
            <a:r>
              <a:rPr lang="es-ES" sz="1100" dirty="0" err="1"/>
              <a:t>Antenna</a:t>
            </a:r>
            <a:r>
              <a:rPr lang="es-ES" sz="1100" dirty="0"/>
              <a:t> </a:t>
            </a:r>
            <a:r>
              <a:rPr lang="es-ES" sz="1100" dirty="0" err="1"/>
              <a:t>Array</a:t>
            </a:r>
            <a:r>
              <a:rPr lang="es-ES" sz="1100" dirty="0"/>
              <a:t>”. </a:t>
            </a:r>
            <a:r>
              <a:rPr lang="es-ES" sz="1100" i="1" dirty="0"/>
              <a:t>Radar </a:t>
            </a:r>
            <a:r>
              <a:rPr lang="es-ES" sz="1100" i="1" dirty="0" err="1"/>
              <a:t>Conference</a:t>
            </a:r>
            <a:r>
              <a:rPr lang="es-ES" sz="1100" dirty="0"/>
              <a:t>, 2008.</a:t>
            </a:r>
          </a:p>
        </p:txBody>
      </p:sp>
    </p:spTree>
    <p:extLst>
      <p:ext uri="{BB962C8B-B14F-4D97-AF65-F5344CB8AC3E}">
        <p14:creationId xmlns:p14="http://schemas.microsoft.com/office/powerpoint/2010/main" val="8687384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217328" y="2211710"/>
            <a:ext cx="8520600" cy="648073"/>
          </a:xfrm>
        </p:spPr>
        <p:txBody>
          <a:bodyPr/>
          <a:lstStyle/>
          <a:p>
            <a:pPr marL="114300" indent="0" algn="ctr">
              <a:buNone/>
            </a:pPr>
            <a:r>
              <a:rPr lang="es-ES" sz="2200" dirty="0">
                <a:solidFill>
                  <a:schemeClr val="tx1"/>
                </a:solidFill>
              </a:rPr>
              <a:t>RECEPTOR</a:t>
            </a:r>
          </a:p>
          <a:p>
            <a:pPr marL="114300" indent="0" algn="ctr">
              <a:buNone/>
            </a:pPr>
            <a:r>
              <a:rPr lang="es-ES" dirty="0">
                <a:solidFill>
                  <a:schemeClr val="tx1"/>
                </a:solidFill>
              </a:rPr>
              <a:t>Diseño de un divisor de </a:t>
            </a:r>
            <a:r>
              <a:rPr lang="es-ES" dirty="0" err="1">
                <a:solidFill>
                  <a:schemeClr val="tx1"/>
                </a:solidFill>
              </a:rPr>
              <a:t>Wilkinson</a:t>
            </a:r>
            <a:endParaRPr lang="es-ES" dirty="0">
              <a:solidFill>
                <a:schemeClr val="tx1"/>
              </a:solidFill>
            </a:endParaRPr>
          </a:p>
          <a:p>
            <a:pPr marL="114300" indent="0" algn="ctr">
              <a:buNone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46</a:t>
            </a:fld>
            <a:endParaRPr lang="en-US"/>
          </a:p>
        </p:txBody>
      </p:sp>
      <p:sp>
        <p:nvSpPr>
          <p:cNvPr id="5" name="Rectángulo 4">
            <a:hlinkClick r:id="rId2" action="ppaction://hlinksldjump"/>
            <a:extLst>
              <a:ext uri="{FF2B5EF4-FFF2-40B4-BE49-F238E27FC236}">
                <a16:creationId xmlns="" xmlns:a16="http://schemas.microsoft.com/office/drawing/2014/main" id="{C7F20A86-35A3-4F72-8F0F-096FF5BA3C3F}"/>
              </a:ext>
            </a:extLst>
          </p:cNvPr>
          <p:cNvSpPr/>
          <p:nvPr/>
        </p:nvSpPr>
        <p:spPr>
          <a:xfrm>
            <a:off x="8472458" y="4663217"/>
            <a:ext cx="658958" cy="480283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0511600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887764" y="125928"/>
            <a:ext cx="670857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Divisor de potencia. </a:t>
            </a:r>
            <a:r>
              <a:rPr lang="es" sz="2400" dirty="0">
                <a:solidFill>
                  <a:srgbClr val="595959"/>
                </a:solidFill>
              </a:rPr>
              <a:t>Wilkinson de 5 salidas</a:t>
            </a:r>
            <a:endParaRPr dirty="0"/>
          </a:p>
        </p:txBody>
      </p:sp>
      <p:sp>
        <p:nvSpPr>
          <p:cNvPr id="40" name="39 Marcador de número de diapositiva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s-ES" smtClean="0"/>
              <a:pPr/>
              <a:t>47</a:t>
            </a:fld>
            <a:endParaRPr lang="es-ES" dirty="0"/>
          </a:p>
        </p:txBody>
      </p:sp>
      <p:sp>
        <p:nvSpPr>
          <p:cNvPr id="1028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"/>
          </a:p>
        </p:txBody>
      </p:sp>
      <p:sp>
        <p:nvSpPr>
          <p:cNvPr id="1030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"/>
          </a:p>
        </p:txBody>
      </p:sp>
      <p:sp>
        <p:nvSpPr>
          <p:cNvPr id="1032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"/>
          </a:p>
        </p:txBody>
      </p:sp>
      <p:sp>
        <p:nvSpPr>
          <p:cNvPr id="2" name="Marcador de texto 1"/>
          <p:cNvSpPr>
            <a:spLocks noGrp="1"/>
          </p:cNvSpPr>
          <p:nvPr>
            <p:ph type="body" idx="1"/>
          </p:nvPr>
        </p:nvSpPr>
        <p:spPr>
          <a:xfrm>
            <a:off x="226208" y="1059581"/>
            <a:ext cx="8520600" cy="3744417"/>
          </a:xfrm>
        </p:spPr>
        <p:txBody>
          <a:bodyPr/>
          <a:lstStyle/>
          <a:p>
            <a:r>
              <a:rPr lang="es-ES" sz="2400" dirty="0">
                <a:solidFill>
                  <a:schemeClr val="tx1"/>
                </a:solidFill>
              </a:rPr>
              <a:t>Limitaciones: </a:t>
            </a:r>
          </a:p>
          <a:p>
            <a:pPr lvl="1"/>
            <a:r>
              <a:rPr lang="es-ES" sz="1800" b="1" dirty="0">
                <a:solidFill>
                  <a:schemeClr val="tx1"/>
                </a:solidFill>
              </a:rPr>
              <a:t>Gran ancho de banda </a:t>
            </a:r>
            <a:endParaRPr lang="es-ES" sz="1800" dirty="0">
              <a:solidFill>
                <a:schemeClr val="tx1"/>
              </a:solidFill>
            </a:endParaRPr>
          </a:p>
          <a:p>
            <a:pPr lvl="1"/>
            <a:r>
              <a:rPr lang="es-ES" sz="1800" b="1" dirty="0">
                <a:solidFill>
                  <a:schemeClr val="tx1"/>
                </a:solidFill>
              </a:rPr>
              <a:t># de salidas (5) no es potencia de 2.</a:t>
            </a:r>
            <a:r>
              <a:rPr lang="es-ES" sz="2400" dirty="0">
                <a:solidFill>
                  <a:schemeClr val="tx1"/>
                </a:solidFill>
              </a:rPr>
              <a:t> </a:t>
            </a:r>
          </a:p>
          <a:p>
            <a:pPr lvl="2"/>
            <a:r>
              <a:rPr lang="es-ES" sz="1600" dirty="0">
                <a:solidFill>
                  <a:schemeClr val="tx1"/>
                </a:solidFill>
              </a:rPr>
              <a:t>No se puede replicar la estructura</a:t>
            </a:r>
          </a:p>
          <a:p>
            <a:pPr lvl="1"/>
            <a:endParaRPr lang="es-ES" sz="2400" dirty="0">
              <a:solidFill>
                <a:schemeClr val="tx1"/>
              </a:solidFill>
            </a:endParaRPr>
          </a:p>
        </p:txBody>
      </p:sp>
      <p:pic>
        <p:nvPicPr>
          <p:cNvPr id="3" name="Picture 2" descr="Resultado de imagen de 8 way wilkinson power divider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63" t="22909" r="21176" b="18183"/>
          <a:stretch/>
        </p:blipFill>
        <p:spPr bwMode="auto">
          <a:xfrm>
            <a:off x="5436096" y="2637836"/>
            <a:ext cx="3207429" cy="1461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0633" y="1707654"/>
            <a:ext cx="3590925" cy="428625"/>
          </a:xfrm>
          <a:prstGeom prst="rect">
            <a:avLst/>
          </a:prstGeom>
        </p:spPr>
      </p:pic>
      <p:sp>
        <p:nvSpPr>
          <p:cNvPr id="10" name="Rectángulo 9">
            <a:hlinkClick r:id="rId5" action="ppaction://hlinksldjump"/>
            <a:extLst>
              <a:ext uri="{FF2B5EF4-FFF2-40B4-BE49-F238E27FC236}">
                <a16:creationId xmlns="" xmlns:a16="http://schemas.microsoft.com/office/drawing/2014/main" id="{081A9080-7BCC-4B6E-8AEE-A1B12FF7D6B7}"/>
              </a:ext>
            </a:extLst>
          </p:cNvPr>
          <p:cNvSpPr/>
          <p:nvPr/>
        </p:nvSpPr>
        <p:spPr>
          <a:xfrm>
            <a:off x="8472458" y="4663217"/>
            <a:ext cx="658958" cy="480283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6959301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887764" y="125928"/>
            <a:ext cx="670857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Divisor de potencia. </a:t>
            </a:r>
            <a:r>
              <a:rPr lang="es" sz="2400" dirty="0">
                <a:solidFill>
                  <a:srgbClr val="595959"/>
                </a:solidFill>
              </a:rPr>
              <a:t>Wilkinson de 5 salidas</a:t>
            </a:r>
            <a:endParaRPr sz="2400" dirty="0">
              <a:solidFill>
                <a:srgbClr val="595959"/>
              </a:solidFill>
            </a:endParaRPr>
          </a:p>
        </p:txBody>
      </p:sp>
      <p:sp>
        <p:nvSpPr>
          <p:cNvPr id="40" name="39 Marcador de número de diapositiva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s-ES" smtClean="0"/>
              <a:pPr/>
              <a:t>48</a:t>
            </a:fld>
            <a:endParaRPr lang="es-ES" dirty="0"/>
          </a:p>
        </p:txBody>
      </p:sp>
      <p:sp>
        <p:nvSpPr>
          <p:cNvPr id="1028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"/>
          </a:p>
        </p:txBody>
      </p:sp>
      <p:sp>
        <p:nvSpPr>
          <p:cNvPr id="1030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"/>
          </a:p>
        </p:txBody>
      </p:sp>
      <p:sp>
        <p:nvSpPr>
          <p:cNvPr id="1032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"/>
          </a:p>
        </p:txBody>
      </p:sp>
      <p:sp>
        <p:nvSpPr>
          <p:cNvPr id="2" name="Marcador de texto 1"/>
          <p:cNvSpPr>
            <a:spLocks noGrp="1"/>
          </p:cNvSpPr>
          <p:nvPr>
            <p:ph type="body" idx="1"/>
          </p:nvPr>
        </p:nvSpPr>
        <p:spPr>
          <a:xfrm>
            <a:off x="226208" y="806013"/>
            <a:ext cx="8520600" cy="3744417"/>
          </a:xfrm>
        </p:spPr>
        <p:txBody>
          <a:bodyPr/>
          <a:lstStyle/>
          <a:p>
            <a:r>
              <a:rPr lang="es-ES" sz="2400" dirty="0">
                <a:solidFill>
                  <a:schemeClr val="tx1"/>
                </a:solidFill>
              </a:rPr>
              <a:t>Soluciones: </a:t>
            </a:r>
          </a:p>
          <a:p>
            <a:pPr lvl="1"/>
            <a:r>
              <a:rPr lang="es-ES" sz="1800" dirty="0">
                <a:solidFill>
                  <a:schemeClr val="tx1"/>
                </a:solidFill>
              </a:rPr>
              <a:t>8-way </a:t>
            </a:r>
            <a:r>
              <a:rPr lang="es-ES" sz="1800" dirty="0" err="1">
                <a:solidFill>
                  <a:schemeClr val="tx1"/>
                </a:solidFill>
              </a:rPr>
              <a:t>Wilkinson</a:t>
            </a:r>
            <a:r>
              <a:rPr lang="es-ES" sz="1800" dirty="0">
                <a:solidFill>
                  <a:schemeClr val="tx1"/>
                </a:solidFill>
              </a:rPr>
              <a:t> (comercial) + cargar a 50 </a:t>
            </a:r>
            <a:r>
              <a:rPr lang="el-GR" sz="1800" dirty="0">
                <a:solidFill>
                  <a:schemeClr val="tx1"/>
                </a:solidFill>
              </a:rPr>
              <a:t>Ω</a:t>
            </a:r>
            <a:r>
              <a:rPr lang="es-ES" sz="1800" dirty="0">
                <a:solidFill>
                  <a:schemeClr val="tx1"/>
                </a:solidFill>
              </a:rPr>
              <a:t> las puertas #6, #7 y #8.</a:t>
            </a:r>
          </a:p>
          <a:p>
            <a:pPr lvl="1"/>
            <a:r>
              <a:rPr lang="es-ES" sz="1800" dirty="0">
                <a:solidFill>
                  <a:schemeClr val="tx1"/>
                </a:solidFill>
              </a:rPr>
              <a:t>Diseño propio:</a:t>
            </a:r>
          </a:p>
          <a:p>
            <a:pPr lvl="2"/>
            <a:endParaRPr lang="es-ES" sz="1800" dirty="0">
              <a:solidFill>
                <a:schemeClr val="tx1"/>
              </a:solidFill>
            </a:endParaRPr>
          </a:p>
          <a:p>
            <a:pPr lvl="1"/>
            <a:endParaRPr lang="es-ES" sz="2400" dirty="0">
              <a:solidFill>
                <a:schemeClr val="tx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770" y="2347784"/>
            <a:ext cx="4053838" cy="156904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4961" y="1950721"/>
            <a:ext cx="3549950" cy="2106881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05138" y="4135051"/>
            <a:ext cx="2600325" cy="6096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96757" y="4173151"/>
            <a:ext cx="2600325" cy="5334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0" name="Conector recto de flecha 9"/>
          <p:cNvCxnSpPr/>
          <p:nvPr/>
        </p:nvCxnSpPr>
        <p:spPr>
          <a:xfrm>
            <a:off x="2915816" y="2347784"/>
            <a:ext cx="288032" cy="0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3" name="Imagen 2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00450" y="1991932"/>
            <a:ext cx="1409700" cy="40957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350" y="4080786"/>
            <a:ext cx="1943100" cy="762000"/>
          </a:xfrm>
          <a:prstGeom prst="rect">
            <a:avLst/>
          </a:prstGeom>
        </p:spPr>
      </p:pic>
      <p:sp>
        <p:nvSpPr>
          <p:cNvPr id="15" name="Rectángulo 14">
            <a:hlinkClick r:id="rId9" action="ppaction://hlinksldjump"/>
            <a:extLst>
              <a:ext uri="{FF2B5EF4-FFF2-40B4-BE49-F238E27FC236}">
                <a16:creationId xmlns="" xmlns:a16="http://schemas.microsoft.com/office/drawing/2014/main" id="{CC14FF68-6755-41CD-80CD-CA4801218F5D}"/>
              </a:ext>
            </a:extLst>
          </p:cNvPr>
          <p:cNvSpPr/>
          <p:nvPr/>
        </p:nvSpPr>
        <p:spPr>
          <a:xfrm>
            <a:off x="8472458" y="4663217"/>
            <a:ext cx="658958" cy="480283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615770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71600" y="135042"/>
            <a:ext cx="8520600" cy="572700"/>
          </a:xfrm>
        </p:spPr>
        <p:txBody>
          <a:bodyPr/>
          <a:lstStyle/>
          <a:p>
            <a:r>
              <a:rPr lang="es-ES" dirty="0"/>
              <a:t>Diseño propio. </a:t>
            </a:r>
            <a:r>
              <a:rPr lang="es-ES" sz="2400" dirty="0">
                <a:solidFill>
                  <a:srgbClr val="595959"/>
                </a:solidFill>
              </a:rPr>
              <a:t>Reflexión y transmisión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s-ES" smtClean="0"/>
              <a:pPr/>
              <a:t>49</a:t>
            </a:fld>
            <a:endParaRPr lang="es-E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4631" y="707742"/>
            <a:ext cx="6344190" cy="201550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0030" y="2723247"/>
            <a:ext cx="6773391" cy="2177638"/>
          </a:xfrm>
          <a:prstGeom prst="rect">
            <a:avLst/>
          </a:prstGeom>
        </p:spPr>
      </p:pic>
      <p:sp>
        <p:nvSpPr>
          <p:cNvPr id="7" name="Rectángulo 6">
            <a:hlinkClick r:id="rId4" action="ppaction://hlinksldjump"/>
            <a:extLst>
              <a:ext uri="{FF2B5EF4-FFF2-40B4-BE49-F238E27FC236}">
                <a16:creationId xmlns="" xmlns:a16="http://schemas.microsoft.com/office/drawing/2014/main" id="{A34AC3C9-F4CA-4F5A-BA84-784926C1140A}"/>
              </a:ext>
            </a:extLst>
          </p:cNvPr>
          <p:cNvSpPr/>
          <p:nvPr/>
        </p:nvSpPr>
        <p:spPr>
          <a:xfrm>
            <a:off x="8472458" y="4663217"/>
            <a:ext cx="658958" cy="480283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45077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ángulo 21">
            <a:hlinkClick r:id="rId2" action="ppaction://hlinksldjump"/>
            <a:extLst>
              <a:ext uri="{FF2B5EF4-FFF2-40B4-BE49-F238E27FC236}">
                <a16:creationId xmlns="" xmlns:a16="http://schemas.microsoft.com/office/drawing/2014/main" id="{DEB66780-8D2E-4148-BD3F-8A94F8B813A3}"/>
              </a:ext>
            </a:extLst>
          </p:cNvPr>
          <p:cNvSpPr/>
          <p:nvPr/>
        </p:nvSpPr>
        <p:spPr>
          <a:xfrm>
            <a:off x="8472458" y="4663217"/>
            <a:ext cx="658958" cy="480283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0951" y="55866"/>
            <a:ext cx="7860700" cy="572700"/>
          </a:xfrm>
        </p:spPr>
        <p:txBody>
          <a:bodyPr/>
          <a:lstStyle/>
          <a:p>
            <a:r>
              <a:rPr lang="es-ES" dirty="0"/>
              <a:t>LNA. </a:t>
            </a:r>
            <a:r>
              <a:rPr lang="es-ES" sz="2400" dirty="0">
                <a:solidFill>
                  <a:srgbClr val="595959"/>
                </a:solidFill>
              </a:rPr>
              <a:t>Ganancia</a:t>
            </a:r>
            <a:endParaRPr lang="en-US" dirty="0">
              <a:solidFill>
                <a:srgbClr val="595959"/>
              </a:solidFill>
            </a:endParaRP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01694" y="947189"/>
            <a:ext cx="8832300" cy="3581301"/>
          </a:xfrm>
        </p:spPr>
        <p:txBody>
          <a:bodyPr/>
          <a:lstStyle/>
          <a:p>
            <a:pPr marL="114300" indent="0">
              <a:buNone/>
            </a:pPr>
            <a:r>
              <a:rPr lang="es-ES" dirty="0">
                <a:solidFill>
                  <a:schemeClr val="tx1"/>
                </a:solidFill>
              </a:rPr>
              <a:t>Mediremos la ganancia en dos formas distintas 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1331" y="920794"/>
            <a:ext cx="3538802" cy="879273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7762" y="1653636"/>
            <a:ext cx="2905940" cy="735566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92824" y="2345721"/>
            <a:ext cx="3449838" cy="2577111"/>
          </a:xfrm>
          <a:prstGeom prst="rect">
            <a:avLst/>
          </a:prstGeom>
        </p:spPr>
      </p:pic>
      <p:sp>
        <p:nvSpPr>
          <p:cNvPr id="10" name="Marcador de texto 3"/>
          <p:cNvSpPr txBox="1">
            <a:spLocks/>
          </p:cNvSpPr>
          <p:nvPr/>
        </p:nvSpPr>
        <p:spPr>
          <a:xfrm>
            <a:off x="5972329" y="3682504"/>
            <a:ext cx="2056056" cy="6894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 algn="just">
              <a:buNone/>
            </a:pPr>
            <a:r>
              <a:rPr lang="es-ES" b="1" dirty="0">
                <a:solidFill>
                  <a:schemeClr val="tx1"/>
                </a:solidFill>
              </a:rPr>
              <a:t>DATASHEET</a:t>
            </a:r>
          </a:p>
          <a:p>
            <a:pPr marL="114300" indent="0" algn="just">
              <a:buNone/>
            </a:pPr>
            <a:endParaRPr lang="es-ES" dirty="0">
              <a:solidFill>
                <a:srgbClr val="FF0000"/>
              </a:solidFill>
            </a:endParaRPr>
          </a:p>
          <a:p>
            <a:pPr marL="114300" indent="0" algn="just">
              <a:buFont typeface="Arial"/>
              <a:buNone/>
            </a:pPr>
            <a:endParaRPr lang="es-ES" dirty="0">
              <a:solidFill>
                <a:schemeClr val="tx1"/>
              </a:solidFill>
            </a:endParaRPr>
          </a:p>
          <a:p>
            <a:endParaRPr lang="es-ES" dirty="0">
              <a:solidFill>
                <a:srgbClr val="FF0000"/>
              </a:solidFill>
            </a:endParaRPr>
          </a:p>
          <a:p>
            <a:pPr marL="114300" indent="0">
              <a:buFont typeface="Arial"/>
              <a:buNone/>
            </a:pPr>
            <a:r>
              <a:rPr lang="es-ES" dirty="0">
                <a:solidFill>
                  <a:schemeClr val="tx1"/>
                </a:solidFill>
              </a:rPr>
              <a:t/>
            </a:r>
            <a:br>
              <a:rPr lang="es-ES" dirty="0">
                <a:solidFill>
                  <a:schemeClr val="tx1"/>
                </a:solidFill>
              </a:rPr>
            </a:br>
            <a:endParaRPr lang="es-ES" dirty="0">
              <a:solidFill>
                <a:schemeClr val="tx1"/>
              </a:solidFill>
            </a:endParaRPr>
          </a:p>
        </p:txBody>
      </p:sp>
      <p:grpSp>
        <p:nvGrpSpPr>
          <p:cNvPr id="20" name="Grupo 19"/>
          <p:cNvGrpSpPr/>
          <p:nvPr/>
        </p:nvGrpSpPr>
        <p:grpSpPr>
          <a:xfrm>
            <a:off x="19387" y="1911690"/>
            <a:ext cx="5272099" cy="2936564"/>
            <a:chOff x="110362" y="1563638"/>
            <a:chExt cx="5272099" cy="2936564"/>
          </a:xfrm>
        </p:grpSpPr>
        <p:pic>
          <p:nvPicPr>
            <p:cNvPr id="6" name="Imagen 5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04" t="4696" r="7703"/>
            <a:stretch/>
          </p:blipFill>
          <p:spPr>
            <a:xfrm>
              <a:off x="110362" y="1747572"/>
              <a:ext cx="5272099" cy="2752630"/>
            </a:xfrm>
            <a:prstGeom prst="rect">
              <a:avLst/>
            </a:prstGeom>
          </p:spPr>
        </p:pic>
        <p:cxnSp>
          <p:nvCxnSpPr>
            <p:cNvPr id="13" name="Conector recto 12"/>
            <p:cNvCxnSpPr/>
            <p:nvPr/>
          </p:nvCxnSpPr>
          <p:spPr>
            <a:xfrm>
              <a:off x="539552" y="1563638"/>
              <a:ext cx="0" cy="2557664"/>
            </a:xfrm>
            <a:prstGeom prst="line">
              <a:avLst/>
            </a:prstGeom>
            <a:ln w="222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ector recto 13"/>
            <p:cNvCxnSpPr/>
            <p:nvPr/>
          </p:nvCxnSpPr>
          <p:spPr>
            <a:xfrm>
              <a:off x="5292080" y="1563638"/>
              <a:ext cx="0" cy="2557664"/>
            </a:xfrm>
            <a:prstGeom prst="line">
              <a:avLst/>
            </a:prstGeom>
            <a:ln w="222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Conector recto 14"/>
          <p:cNvCxnSpPr/>
          <p:nvPr/>
        </p:nvCxnSpPr>
        <p:spPr>
          <a:xfrm>
            <a:off x="7236296" y="2283718"/>
            <a:ext cx="27237" cy="2379499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18"/>
          <p:cNvCxnSpPr/>
          <p:nvPr/>
        </p:nvCxnSpPr>
        <p:spPr>
          <a:xfrm>
            <a:off x="6556049" y="2282376"/>
            <a:ext cx="27237" cy="2379499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riángulo isósceles 22"/>
          <p:cNvSpPr/>
          <p:nvPr/>
        </p:nvSpPr>
        <p:spPr>
          <a:xfrm rot="16200000">
            <a:off x="3825827" y="1714678"/>
            <a:ext cx="288032" cy="216024"/>
          </a:xfrm>
          <a:prstGeom prst="triangl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24" name="Conector recto de flecha 23"/>
          <p:cNvCxnSpPr/>
          <p:nvPr/>
        </p:nvCxnSpPr>
        <p:spPr>
          <a:xfrm flipH="1">
            <a:off x="3108823" y="1824919"/>
            <a:ext cx="744709" cy="1543"/>
          </a:xfrm>
          <a:prstGeom prst="straightConnector1">
            <a:avLst/>
          </a:prstGeom>
          <a:ln w="190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cto de flecha 24"/>
          <p:cNvCxnSpPr/>
          <p:nvPr/>
        </p:nvCxnSpPr>
        <p:spPr>
          <a:xfrm flipH="1">
            <a:off x="4086155" y="1822690"/>
            <a:ext cx="397024" cy="1543"/>
          </a:xfrm>
          <a:prstGeom prst="straightConnector1">
            <a:avLst/>
          </a:prstGeom>
          <a:ln w="190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Marcador de número de diapositiva 3"/>
          <p:cNvSpPr>
            <a:spLocks noGrp="1"/>
          </p:cNvSpPr>
          <p:nvPr>
            <p:ph type="sldNum" idx="12"/>
          </p:nvPr>
        </p:nvSpPr>
        <p:spPr>
          <a:xfrm>
            <a:off x="8595300" y="4749900"/>
            <a:ext cx="548700" cy="393600"/>
          </a:xfrm>
        </p:spPr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5</a:t>
            </a:fld>
            <a:endParaRPr lang="en-US" dirty="0"/>
          </a:p>
        </p:txBody>
      </p:sp>
      <p:sp>
        <p:nvSpPr>
          <p:cNvPr id="4" name="CuadroTexto 3"/>
          <p:cNvSpPr txBox="1"/>
          <p:nvPr/>
        </p:nvSpPr>
        <p:spPr>
          <a:xfrm>
            <a:off x="3785416" y="1364735"/>
            <a:ext cx="11521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LNA</a:t>
            </a:r>
          </a:p>
        </p:txBody>
      </p:sp>
    </p:spTree>
    <p:extLst>
      <p:ext uri="{BB962C8B-B14F-4D97-AF65-F5344CB8AC3E}">
        <p14:creationId xmlns:p14="http://schemas.microsoft.com/office/powerpoint/2010/main" val="167253195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71600" y="135042"/>
            <a:ext cx="8520600" cy="572700"/>
          </a:xfrm>
        </p:spPr>
        <p:txBody>
          <a:bodyPr/>
          <a:lstStyle/>
          <a:p>
            <a:r>
              <a:rPr lang="es-ES" dirty="0"/>
              <a:t>Diseño propio. </a:t>
            </a:r>
            <a:r>
              <a:rPr lang="es-ES" sz="2400" dirty="0">
                <a:solidFill>
                  <a:srgbClr val="595959"/>
                </a:solidFill>
              </a:rPr>
              <a:t>Aislamiento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s-ES" smtClean="0"/>
              <a:pPr/>
              <a:t>50</a:t>
            </a:fld>
            <a:endParaRPr lang="es-ES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645" y="1419622"/>
            <a:ext cx="7935813" cy="2746712"/>
          </a:xfrm>
          <a:prstGeom prst="rect">
            <a:avLst/>
          </a:prstGeom>
        </p:spPr>
      </p:pic>
      <p:sp>
        <p:nvSpPr>
          <p:cNvPr id="5" name="Rectángulo 4">
            <a:hlinkClick r:id="rId3" action="ppaction://hlinksldjump"/>
            <a:extLst>
              <a:ext uri="{FF2B5EF4-FFF2-40B4-BE49-F238E27FC236}">
                <a16:creationId xmlns="" xmlns:a16="http://schemas.microsoft.com/office/drawing/2014/main" id="{748DB376-1D11-4246-9928-C781942B54EC}"/>
              </a:ext>
            </a:extLst>
          </p:cNvPr>
          <p:cNvSpPr/>
          <p:nvPr/>
        </p:nvSpPr>
        <p:spPr>
          <a:xfrm>
            <a:off x="8472458" y="4663217"/>
            <a:ext cx="658958" cy="480283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2372420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99592" y="123478"/>
            <a:ext cx="7932708" cy="572700"/>
          </a:xfrm>
        </p:spPr>
        <p:txBody>
          <a:bodyPr/>
          <a:lstStyle/>
          <a:p>
            <a:r>
              <a:rPr lang="es-ES" sz="2400" dirty="0"/>
              <a:t>1</a:t>
            </a:r>
            <a:r>
              <a:rPr lang="es-ES" sz="2400" baseline="30000" dirty="0"/>
              <a:t>er</a:t>
            </a:r>
            <a:r>
              <a:rPr lang="es-ES" sz="2400" dirty="0"/>
              <a:t> Diseño Electromagnético </a:t>
            </a:r>
            <a:r>
              <a:rPr lang="es-ES" sz="2400" dirty="0">
                <a:solidFill>
                  <a:srgbClr val="595959"/>
                </a:solidFill>
              </a:rPr>
              <a:t>(0.89 – 2,2 GHz)</a:t>
            </a:r>
            <a:endParaRPr lang="en-US" sz="2400" dirty="0">
              <a:solidFill>
                <a:srgbClr val="595959"/>
              </a:solidFill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9832" y="868526"/>
            <a:ext cx="2047410" cy="1811171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2706238"/>
            <a:ext cx="7992888" cy="2178901"/>
          </a:xfrm>
          <a:prstGeom prst="rect">
            <a:avLst/>
          </a:prstGeom>
        </p:spPr>
      </p:pic>
      <p:sp>
        <p:nvSpPr>
          <p:cNvPr id="9" name="Marcador de número de diapositiva 3"/>
          <p:cNvSpPr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</p:spPr>
        <p:txBody>
          <a:bodyPr/>
          <a:lstStyle/>
          <a:p>
            <a:fld id="{00000000-1234-1234-1234-123412341234}" type="slidenum">
              <a:rPr lang="en-US" smtClean="0"/>
              <a:pPr/>
              <a:t>51</a:t>
            </a:fld>
            <a:endParaRPr lang="en-US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0112" y="1360606"/>
            <a:ext cx="1276350" cy="895350"/>
          </a:xfrm>
          <a:prstGeom prst="rect">
            <a:avLst/>
          </a:prstGeom>
        </p:spPr>
      </p:pic>
      <p:sp>
        <p:nvSpPr>
          <p:cNvPr id="7" name="Rectángulo 6">
            <a:hlinkClick r:id="rId5" action="ppaction://hlinksldjump"/>
            <a:extLst>
              <a:ext uri="{FF2B5EF4-FFF2-40B4-BE49-F238E27FC236}">
                <a16:creationId xmlns="" xmlns:a16="http://schemas.microsoft.com/office/drawing/2014/main" id="{CCD7B9BD-1E3B-4501-AFEA-B9E73F91CFF6}"/>
              </a:ext>
            </a:extLst>
          </p:cNvPr>
          <p:cNvSpPr/>
          <p:nvPr/>
        </p:nvSpPr>
        <p:spPr>
          <a:xfrm>
            <a:off x="8472458" y="4663217"/>
            <a:ext cx="658958" cy="480283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2600359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415" y="679038"/>
            <a:ext cx="8424936" cy="2232247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466" y="3044132"/>
            <a:ext cx="8594834" cy="2099368"/>
          </a:xfrm>
          <a:prstGeom prst="rect">
            <a:avLst/>
          </a:prstGeom>
        </p:spPr>
      </p:pic>
      <p:sp>
        <p:nvSpPr>
          <p:cNvPr id="7" name="Título 1"/>
          <p:cNvSpPr txBox="1">
            <a:spLocks/>
          </p:cNvSpPr>
          <p:nvPr/>
        </p:nvSpPr>
        <p:spPr>
          <a:xfrm>
            <a:off x="899592" y="123478"/>
            <a:ext cx="7932708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 sz="2400" dirty="0"/>
              <a:t>1</a:t>
            </a:r>
            <a:r>
              <a:rPr lang="es-ES" sz="2400" baseline="30000" dirty="0"/>
              <a:t>er</a:t>
            </a:r>
            <a:r>
              <a:rPr lang="es-ES" sz="2400" dirty="0"/>
              <a:t> Diseño Electromagnético</a:t>
            </a:r>
            <a:endParaRPr lang="en-US" sz="2400" dirty="0">
              <a:solidFill>
                <a:srgbClr val="595959"/>
              </a:solidFill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52</a:t>
            </a:fld>
            <a:endParaRPr lang="en-US"/>
          </a:p>
        </p:txBody>
      </p:sp>
      <p:sp>
        <p:nvSpPr>
          <p:cNvPr id="8" name="Rectángulo 7">
            <a:hlinkClick r:id="rId4" action="ppaction://hlinksldjump"/>
            <a:extLst>
              <a:ext uri="{FF2B5EF4-FFF2-40B4-BE49-F238E27FC236}">
                <a16:creationId xmlns="" xmlns:a16="http://schemas.microsoft.com/office/drawing/2014/main" id="{0E19B878-D558-4DBD-BA83-83A1E3A03C7F}"/>
              </a:ext>
            </a:extLst>
          </p:cNvPr>
          <p:cNvSpPr/>
          <p:nvPr/>
        </p:nvSpPr>
        <p:spPr>
          <a:xfrm>
            <a:off x="8472458" y="4663217"/>
            <a:ext cx="658958" cy="480283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1031432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217328" y="2211710"/>
            <a:ext cx="8520600" cy="648073"/>
          </a:xfrm>
        </p:spPr>
        <p:txBody>
          <a:bodyPr/>
          <a:lstStyle/>
          <a:p>
            <a:pPr marL="114300" indent="0" algn="ctr">
              <a:buNone/>
            </a:pPr>
            <a:r>
              <a:rPr lang="es-ES" sz="2200" dirty="0">
                <a:solidFill>
                  <a:schemeClr val="tx1"/>
                </a:solidFill>
              </a:rPr>
              <a:t>RECEPTOR</a:t>
            </a:r>
          </a:p>
          <a:p>
            <a:pPr marL="114300" indent="0" algn="ctr">
              <a:buNone/>
            </a:pPr>
            <a:r>
              <a:rPr lang="es-ES" dirty="0">
                <a:solidFill>
                  <a:schemeClr val="tx1"/>
                </a:solidFill>
              </a:rPr>
              <a:t>Búsqueda de Componentes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53</a:t>
            </a:fld>
            <a:endParaRPr lang="en-US"/>
          </a:p>
        </p:txBody>
      </p:sp>
      <p:sp>
        <p:nvSpPr>
          <p:cNvPr id="5" name="Rectángulo 4">
            <a:hlinkClick r:id="rId2" action="ppaction://hlinksldjump"/>
            <a:extLst>
              <a:ext uri="{FF2B5EF4-FFF2-40B4-BE49-F238E27FC236}">
                <a16:creationId xmlns="" xmlns:a16="http://schemas.microsoft.com/office/drawing/2014/main" id="{18F0F571-585A-4EE2-9F6F-1FC6EB625991}"/>
              </a:ext>
            </a:extLst>
          </p:cNvPr>
          <p:cNvSpPr/>
          <p:nvPr/>
        </p:nvSpPr>
        <p:spPr>
          <a:xfrm>
            <a:off x="8472458" y="4663217"/>
            <a:ext cx="658958" cy="480283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1673654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54</a:t>
            </a:fld>
            <a:endParaRPr lang="en-US" dirty="0"/>
          </a:p>
        </p:txBody>
      </p:sp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1331640" y="123478"/>
            <a:ext cx="7500660" cy="572700"/>
          </a:xfrm>
        </p:spPr>
        <p:txBody>
          <a:bodyPr/>
          <a:lstStyle/>
          <a:p>
            <a:r>
              <a:rPr lang="es-ES" dirty="0"/>
              <a:t>Búsqueda de componentes</a:t>
            </a:r>
          </a:p>
        </p:txBody>
      </p:sp>
      <p:grpSp>
        <p:nvGrpSpPr>
          <p:cNvPr id="9" name="Grupo 8"/>
          <p:cNvGrpSpPr/>
          <p:nvPr/>
        </p:nvGrpSpPr>
        <p:grpSpPr>
          <a:xfrm>
            <a:off x="310983" y="3413820"/>
            <a:ext cx="3168352" cy="1669607"/>
            <a:chOff x="6124575" y="2725639"/>
            <a:chExt cx="3019425" cy="1981200"/>
          </a:xfrm>
        </p:grpSpPr>
        <p:pic>
          <p:nvPicPr>
            <p:cNvPr id="8" name="Imagen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24575" y="2725639"/>
              <a:ext cx="3019425" cy="1981200"/>
            </a:xfrm>
            <a:prstGeom prst="rect">
              <a:avLst/>
            </a:prstGeom>
          </p:spPr>
        </p:pic>
        <p:sp>
          <p:nvSpPr>
            <p:cNvPr id="7" name="Rectángulo 6"/>
            <p:cNvSpPr/>
            <p:nvPr/>
          </p:nvSpPr>
          <p:spPr>
            <a:xfrm>
              <a:off x="6948055" y="3631819"/>
              <a:ext cx="1185766" cy="3652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/>
                <a:t>MCA-35LH</a:t>
              </a:r>
              <a:r>
                <a:rPr lang="en-US" dirty="0">
                  <a:solidFill>
                    <a:srgbClr val="00B050"/>
                  </a:solidFill>
                </a:rPr>
                <a:t>+ </a:t>
              </a:r>
            </a:p>
          </p:txBody>
        </p:sp>
      </p:grpSp>
      <p:grpSp>
        <p:nvGrpSpPr>
          <p:cNvPr id="17" name="Grupo 16"/>
          <p:cNvGrpSpPr/>
          <p:nvPr/>
        </p:nvGrpSpPr>
        <p:grpSpPr>
          <a:xfrm>
            <a:off x="3562728" y="3356971"/>
            <a:ext cx="2824979" cy="1743656"/>
            <a:chOff x="404894" y="2936386"/>
            <a:chExt cx="2771775" cy="1905000"/>
          </a:xfrm>
        </p:grpSpPr>
        <p:pic>
          <p:nvPicPr>
            <p:cNvPr id="18" name="Imagen 1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4894" y="2936386"/>
              <a:ext cx="2771775" cy="1905000"/>
            </a:xfrm>
            <a:prstGeom prst="rect">
              <a:avLst/>
            </a:prstGeom>
          </p:spPr>
        </p:pic>
        <p:sp>
          <p:nvSpPr>
            <p:cNvPr id="19" name="Rectángulo 18"/>
            <p:cNvSpPr/>
            <p:nvPr/>
          </p:nvSpPr>
          <p:spPr>
            <a:xfrm>
              <a:off x="1101184" y="3581109"/>
              <a:ext cx="1186543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ES" b="1" dirty="0"/>
                <a:t>SEPS-2-33+</a:t>
              </a:r>
              <a:endParaRPr lang="en-US" b="1" dirty="0"/>
            </a:p>
          </p:txBody>
        </p:sp>
      </p:grpSp>
      <p:pic>
        <p:nvPicPr>
          <p:cNvPr id="22" name="Imagen 21"/>
          <p:cNvPicPr>
            <a:picLocks noChangeAspect="1"/>
          </p:cNvPicPr>
          <p:nvPr/>
        </p:nvPicPr>
        <p:blipFill rotWithShape="1">
          <a:blip r:embed="rId4"/>
          <a:srcRect r="52499"/>
          <a:stretch/>
        </p:blipFill>
        <p:spPr>
          <a:xfrm>
            <a:off x="6958670" y="2337736"/>
            <a:ext cx="2163948" cy="2719081"/>
          </a:xfrm>
          <a:prstGeom prst="rect">
            <a:avLst/>
          </a:prstGeom>
        </p:spPr>
      </p:pic>
      <p:sp>
        <p:nvSpPr>
          <p:cNvPr id="24" name="Rectángulo 23"/>
          <p:cNvSpPr/>
          <p:nvPr/>
        </p:nvSpPr>
        <p:spPr>
          <a:xfrm>
            <a:off x="7515464" y="4275606"/>
            <a:ext cx="128592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/>
              <a:t>SEPS-4-272+</a:t>
            </a:r>
            <a:endParaRPr lang="en-US" b="1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560013"/>
            <a:ext cx="8837541" cy="2876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2664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0" y="934665"/>
            <a:ext cx="9025976" cy="3581301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b="1" dirty="0">
                <a:solidFill>
                  <a:schemeClr val="tx1"/>
                </a:solidFill>
              </a:rPr>
              <a:t>No hay </a:t>
            </a:r>
            <a:r>
              <a:rPr lang="en-US" b="1" dirty="0" err="1">
                <a:solidFill>
                  <a:schemeClr val="tx1"/>
                </a:solidFill>
              </a:rPr>
              <a:t>ninguno</a:t>
            </a:r>
            <a:r>
              <a:rPr lang="en-US" dirty="0">
                <a:solidFill>
                  <a:schemeClr val="tx1"/>
                </a:solidFill>
              </a:rPr>
              <a:t> que </a:t>
            </a:r>
            <a:r>
              <a:rPr lang="en-US" dirty="0" err="1">
                <a:solidFill>
                  <a:schemeClr val="tx1"/>
                </a:solidFill>
              </a:rPr>
              <a:t>cubra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toda</a:t>
            </a:r>
            <a:r>
              <a:rPr lang="en-US" dirty="0">
                <a:solidFill>
                  <a:schemeClr val="tx1"/>
                </a:solidFill>
              </a:rPr>
              <a:t> la </a:t>
            </a:r>
            <a:r>
              <a:rPr lang="en-US" dirty="0" err="1">
                <a:solidFill>
                  <a:schemeClr val="tx1"/>
                </a:solidFill>
              </a:rPr>
              <a:t>banda</a:t>
            </a:r>
            <a:r>
              <a:rPr lang="en-US" dirty="0">
                <a:solidFill>
                  <a:schemeClr val="tx1"/>
                </a:solidFill>
              </a:rPr>
              <a:t> (0,8 GHz – 2,5 GHz).</a:t>
            </a:r>
          </a:p>
          <a:p>
            <a:pPr>
              <a:spcBef>
                <a:spcPts val="1800"/>
              </a:spcBef>
            </a:pPr>
            <a:r>
              <a:rPr lang="en-US" dirty="0">
                <a:solidFill>
                  <a:schemeClr val="tx1"/>
                </a:solidFill>
              </a:rPr>
              <a:t>Los </a:t>
            </a:r>
            <a:r>
              <a:rPr lang="en-US" dirty="0" err="1">
                <a:solidFill>
                  <a:schemeClr val="tx1"/>
                </a:solidFill>
              </a:rPr>
              <a:t>mejores</a:t>
            </a:r>
            <a:r>
              <a:rPr lang="en-US" dirty="0">
                <a:solidFill>
                  <a:schemeClr val="tx1"/>
                </a:solidFill>
              </a:rPr>
              <a:t>:</a:t>
            </a:r>
          </a:p>
          <a:p>
            <a:pPr lvl="1"/>
            <a:r>
              <a:rPr lang="en-US" sz="1200" dirty="0">
                <a:solidFill>
                  <a:schemeClr val="tx1"/>
                </a:solidFill>
              </a:rPr>
              <a:t>CVCO55BE-0950-2050 (Mouser, 21,38 €): 950 – 2050 MHz </a:t>
            </a:r>
            <a:r>
              <a:rPr lang="en-US" sz="1200" dirty="0">
                <a:hlinkClick r:id="rId2"/>
              </a:rPr>
              <a:t>https://www.mouser.es/ProductDetail/Crystek-Corporation/CVCO55BE-0950-2050/?qs=xguzDneKu5BSY%2feKKiY4oA</a:t>
            </a:r>
            <a:r>
              <a:rPr lang="en-US" sz="1200" dirty="0"/>
              <a:t>==</a:t>
            </a:r>
          </a:p>
          <a:p>
            <a:pPr lvl="1"/>
            <a:r>
              <a:rPr lang="en-US" sz="1200" dirty="0">
                <a:solidFill>
                  <a:schemeClr val="tx1"/>
                </a:solidFill>
              </a:rPr>
              <a:t>ROS-2150VW+ (MiniCircuits, 36,95 $/10 uds.) 970-2150 MHz: </a:t>
            </a:r>
            <a:r>
              <a:rPr lang="en-US" sz="1200" dirty="0">
                <a:hlinkClick r:id="rId3"/>
              </a:rPr>
              <a:t>https://www.minicircuits.com/WebStore/dashboard.html?model=ROS-2150VW%2B</a:t>
            </a:r>
            <a:endParaRPr lang="en-US" sz="1200" dirty="0">
              <a:solidFill>
                <a:schemeClr val="tx1"/>
              </a:solidFill>
            </a:endParaRPr>
          </a:p>
          <a:p>
            <a:pPr>
              <a:spcBef>
                <a:spcPts val="1800"/>
              </a:spcBef>
            </a:pPr>
            <a:r>
              <a:rPr lang="en-US" b="1" dirty="0" err="1">
                <a:solidFill>
                  <a:schemeClr val="tx1"/>
                </a:solidFill>
              </a:rPr>
              <a:t>Sintetizadores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 err="1">
                <a:solidFill>
                  <a:schemeClr val="tx1"/>
                </a:solidFill>
              </a:rPr>
              <a:t>Digitales</a:t>
            </a:r>
            <a:r>
              <a:rPr lang="en-US" dirty="0">
                <a:solidFill>
                  <a:schemeClr val="tx1"/>
                </a:solidFill>
              </a:rPr>
              <a:t>:</a:t>
            </a:r>
          </a:p>
          <a:p>
            <a:pPr lvl="1"/>
            <a:r>
              <a:rPr lang="es-ES" sz="1600" b="1" dirty="0">
                <a:solidFill>
                  <a:schemeClr val="tx1"/>
                </a:solidFill>
              </a:rPr>
              <a:t>ADF4351</a:t>
            </a:r>
            <a:r>
              <a:rPr lang="es-ES" sz="1600" dirty="0">
                <a:solidFill>
                  <a:schemeClr val="tx1"/>
                </a:solidFill>
              </a:rPr>
              <a:t>: </a:t>
            </a:r>
            <a:r>
              <a:rPr lang="en-US" sz="1600" dirty="0">
                <a:solidFill>
                  <a:schemeClr val="tx1"/>
                </a:solidFill>
              </a:rPr>
              <a:t>(Mouser, 36,95 $/10 uds.):</a:t>
            </a:r>
            <a:r>
              <a:rPr lang="es-ES" sz="1600" dirty="0">
                <a:solidFill>
                  <a:schemeClr val="tx1"/>
                </a:solidFill>
              </a:rPr>
              <a:t> </a:t>
            </a:r>
            <a:r>
              <a:rPr lang="en-US" sz="1600" b="1" dirty="0">
                <a:solidFill>
                  <a:schemeClr val="tx1"/>
                </a:solidFill>
              </a:rPr>
              <a:t>35 – 4400 MHz, Po = -5 to 5 dBm, Div. 1,2,…,64</a:t>
            </a:r>
            <a:endParaRPr lang="en-US" dirty="0">
              <a:solidFill>
                <a:schemeClr val="tx1"/>
              </a:solidFill>
            </a:endParaRPr>
          </a:p>
          <a:p>
            <a:pPr lvl="1"/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pPr lvl="1"/>
            <a:endParaRPr lang="en-US" sz="1800" b="1" dirty="0">
              <a:solidFill>
                <a:schemeClr val="tx1"/>
              </a:solidFill>
            </a:endParaRPr>
          </a:p>
          <a:p>
            <a:pPr lvl="1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55</a:t>
            </a:fld>
            <a:endParaRPr lang="en-US"/>
          </a:p>
        </p:txBody>
      </p:sp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1331640" y="123478"/>
            <a:ext cx="7500660" cy="572700"/>
          </a:xfrm>
        </p:spPr>
        <p:txBody>
          <a:bodyPr/>
          <a:lstStyle/>
          <a:p>
            <a:r>
              <a:rPr lang="es-ES" dirty="0"/>
              <a:t>Búsqueda de componentes. VCO</a:t>
            </a:r>
          </a:p>
        </p:txBody>
      </p:sp>
      <p:sp>
        <p:nvSpPr>
          <p:cNvPr id="6" name="Rectángulo 5">
            <a:hlinkClick r:id="rId4" action="ppaction://hlinksldjump"/>
            <a:extLst>
              <a:ext uri="{FF2B5EF4-FFF2-40B4-BE49-F238E27FC236}">
                <a16:creationId xmlns="" xmlns:a16="http://schemas.microsoft.com/office/drawing/2014/main" id="{1C646C2E-9A7C-4CA9-B759-6DC80E946DC9}"/>
              </a:ext>
            </a:extLst>
          </p:cNvPr>
          <p:cNvSpPr/>
          <p:nvPr/>
        </p:nvSpPr>
        <p:spPr>
          <a:xfrm>
            <a:off x="8472458" y="4663217"/>
            <a:ext cx="658958" cy="480283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4530862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217328" y="2211710"/>
            <a:ext cx="8520600" cy="648073"/>
          </a:xfrm>
        </p:spPr>
        <p:txBody>
          <a:bodyPr/>
          <a:lstStyle/>
          <a:p>
            <a:pPr marL="114300" indent="0" algn="ctr">
              <a:buNone/>
            </a:pPr>
            <a:r>
              <a:rPr lang="es-ES" sz="2200" dirty="0">
                <a:solidFill>
                  <a:schemeClr val="tx1"/>
                </a:solidFill>
              </a:rPr>
              <a:t>NUEVO ESQUEMA </a:t>
            </a:r>
          </a:p>
          <a:p>
            <a:pPr marL="114300" indent="0" algn="ctr">
              <a:buNone/>
            </a:pPr>
            <a:r>
              <a:rPr lang="es-ES" sz="2200" dirty="0">
                <a:solidFill>
                  <a:schemeClr val="tx1"/>
                </a:solidFill>
              </a:rPr>
              <a:t>(Reducción de Componentes)</a:t>
            </a:r>
            <a:endParaRPr lang="en-US" sz="2200" dirty="0">
              <a:solidFill>
                <a:schemeClr val="tx1"/>
              </a:solidFill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56</a:t>
            </a:fld>
            <a:endParaRPr lang="en-US"/>
          </a:p>
        </p:txBody>
      </p:sp>
      <p:sp>
        <p:nvSpPr>
          <p:cNvPr id="5" name="Rectángulo 4">
            <a:hlinkClick r:id="rId2" action="ppaction://hlinksldjump"/>
            <a:extLst>
              <a:ext uri="{FF2B5EF4-FFF2-40B4-BE49-F238E27FC236}">
                <a16:creationId xmlns="" xmlns:a16="http://schemas.microsoft.com/office/drawing/2014/main" id="{A51241E0-21A7-4134-B331-1BE71678B251}"/>
              </a:ext>
            </a:extLst>
          </p:cNvPr>
          <p:cNvSpPr/>
          <p:nvPr/>
        </p:nvSpPr>
        <p:spPr>
          <a:xfrm>
            <a:off x="8472458" y="4663217"/>
            <a:ext cx="658958" cy="480283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2190442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55576" y="123478"/>
            <a:ext cx="7657333" cy="572700"/>
          </a:xfrm>
        </p:spPr>
        <p:txBody>
          <a:bodyPr/>
          <a:lstStyle/>
          <a:p>
            <a:r>
              <a:rPr lang="es-ES" sz="2200" dirty="0"/>
              <a:t>Nuevo esquema. 4 antenas RX. </a:t>
            </a:r>
            <a:br>
              <a:rPr lang="es-ES" sz="2200" dirty="0"/>
            </a:br>
            <a:r>
              <a:rPr lang="es-ES" sz="2200" dirty="0"/>
              <a:t/>
            </a:r>
            <a:br>
              <a:rPr lang="es-ES" sz="2200" dirty="0"/>
            </a:br>
            <a:endParaRPr lang="en-US" sz="220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57</a:t>
            </a:fld>
            <a:endParaRPr lang="en-US" dirty="0"/>
          </a:p>
        </p:txBody>
      </p:sp>
      <p:pic>
        <p:nvPicPr>
          <p:cNvPr id="35" name="Imagen 3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5333" y="874217"/>
            <a:ext cx="9144000" cy="4274244"/>
          </a:xfrm>
          <a:prstGeom prst="rect">
            <a:avLst/>
          </a:prstGeom>
        </p:spPr>
      </p:pic>
      <p:sp>
        <p:nvSpPr>
          <p:cNvPr id="142" name="Marcador de texto 2"/>
          <p:cNvSpPr txBox="1">
            <a:spLocks/>
          </p:cNvSpPr>
          <p:nvPr/>
        </p:nvSpPr>
        <p:spPr>
          <a:xfrm>
            <a:off x="1622052" y="2143026"/>
            <a:ext cx="7294027" cy="1540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>
              <a:buClr>
                <a:srgbClr val="595959"/>
              </a:buClr>
              <a:buFont typeface="Arial"/>
              <a:buNone/>
            </a:pPr>
            <a:r>
              <a:rPr lang="es-ES" sz="2600" dirty="0">
                <a:solidFill>
                  <a:srgbClr val="FF0000"/>
                </a:solidFill>
              </a:rPr>
              <a:t>POCOS RECEPTORES!! NO VÁLIDO</a:t>
            </a:r>
          </a:p>
          <a:p>
            <a:pPr marL="114300" indent="0">
              <a:buClr>
                <a:srgbClr val="595959"/>
              </a:buClr>
              <a:buFont typeface="Arial"/>
              <a:buNone/>
            </a:pPr>
            <a:r>
              <a:rPr lang="es-ES" sz="1200" dirty="0">
                <a:solidFill>
                  <a:srgbClr val="000000"/>
                </a:solidFill>
              </a:rPr>
              <a:t> 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6" name="Rectángulo 5">
            <a:hlinkClick r:id="rId4" action="ppaction://hlinksldjump"/>
            <a:extLst>
              <a:ext uri="{FF2B5EF4-FFF2-40B4-BE49-F238E27FC236}">
                <a16:creationId xmlns="" xmlns:a16="http://schemas.microsoft.com/office/drawing/2014/main" id="{4AA5B7A9-7293-4E86-8345-471E173769CE}"/>
              </a:ext>
            </a:extLst>
          </p:cNvPr>
          <p:cNvSpPr/>
          <p:nvPr/>
        </p:nvSpPr>
        <p:spPr>
          <a:xfrm>
            <a:off x="8472458" y="4663217"/>
            <a:ext cx="658958" cy="480283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11516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55576" y="123478"/>
            <a:ext cx="7657333" cy="572700"/>
          </a:xfrm>
        </p:spPr>
        <p:txBody>
          <a:bodyPr/>
          <a:lstStyle/>
          <a:p>
            <a:r>
              <a:rPr lang="es-ES" sz="2400" dirty="0"/>
              <a:t>4 antenas RX</a:t>
            </a:r>
            <a:r>
              <a:rPr lang="es-ES" sz="2200" dirty="0"/>
              <a:t>. </a:t>
            </a:r>
            <a:r>
              <a:rPr lang="es-ES" sz="2200" dirty="0">
                <a:solidFill>
                  <a:srgbClr val="595959"/>
                </a:solidFill>
              </a:rPr>
              <a:t>Estimación de Ganancia</a:t>
            </a:r>
            <a:r>
              <a:rPr lang="es-ES" sz="2200" dirty="0"/>
              <a:t/>
            </a:r>
            <a:br>
              <a:rPr lang="es-ES" sz="2200" dirty="0"/>
            </a:br>
            <a:r>
              <a:rPr lang="es-ES" sz="2200" dirty="0"/>
              <a:t/>
            </a:r>
            <a:br>
              <a:rPr lang="es-ES" sz="2200" dirty="0"/>
            </a:br>
            <a:endParaRPr lang="en-US" sz="220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58</a:t>
            </a:fld>
            <a:endParaRPr lang="en-U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Rectángulo 5">
            <a:hlinkClick r:id="rId4" action="ppaction://hlinksldjump"/>
            <a:extLst>
              <a:ext uri="{FF2B5EF4-FFF2-40B4-BE49-F238E27FC236}">
                <a16:creationId xmlns="" xmlns:a16="http://schemas.microsoft.com/office/drawing/2014/main" id="{764BB60F-7986-4378-BA2C-07DE962B7DFA}"/>
              </a:ext>
            </a:extLst>
          </p:cNvPr>
          <p:cNvSpPr/>
          <p:nvPr/>
        </p:nvSpPr>
        <p:spPr>
          <a:xfrm>
            <a:off x="8472458" y="4663217"/>
            <a:ext cx="658958" cy="480283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4844186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55576" y="123478"/>
            <a:ext cx="7657333" cy="572700"/>
          </a:xfrm>
        </p:spPr>
        <p:txBody>
          <a:bodyPr/>
          <a:lstStyle/>
          <a:p>
            <a:r>
              <a:rPr lang="es-ES" sz="2400" dirty="0"/>
              <a:t>4 antenas RX</a:t>
            </a:r>
            <a:r>
              <a:rPr lang="es-ES" sz="2200" dirty="0"/>
              <a:t>. </a:t>
            </a:r>
            <a:r>
              <a:rPr lang="es-ES" sz="2200" dirty="0">
                <a:solidFill>
                  <a:srgbClr val="595959"/>
                </a:solidFill>
              </a:rPr>
              <a:t>Estimación de Ganancia</a:t>
            </a:r>
            <a:r>
              <a:rPr lang="es-ES" sz="2200" dirty="0"/>
              <a:t/>
            </a:r>
            <a:br>
              <a:rPr lang="es-ES" sz="2200" dirty="0"/>
            </a:br>
            <a:r>
              <a:rPr lang="es-ES" sz="2200" dirty="0"/>
              <a:t/>
            </a:r>
            <a:br>
              <a:rPr lang="es-ES" sz="2200" dirty="0"/>
            </a:br>
            <a:endParaRPr lang="en-US" sz="220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59</a:t>
            </a:fld>
            <a:endParaRPr lang="en-U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Rectángulo 5">
            <a:hlinkClick r:id="rId4" action="ppaction://hlinksldjump"/>
            <a:extLst>
              <a:ext uri="{FF2B5EF4-FFF2-40B4-BE49-F238E27FC236}">
                <a16:creationId xmlns="" xmlns:a16="http://schemas.microsoft.com/office/drawing/2014/main" id="{4CD6B056-F7BD-40F6-A479-B0DA01C2BC5A}"/>
              </a:ext>
            </a:extLst>
          </p:cNvPr>
          <p:cNvSpPr/>
          <p:nvPr/>
        </p:nvSpPr>
        <p:spPr>
          <a:xfrm>
            <a:off x="8472458" y="4663217"/>
            <a:ext cx="658958" cy="480283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739133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ángulo 18">
            <a:hlinkClick r:id="rId2" action="ppaction://hlinksldjump"/>
            <a:extLst>
              <a:ext uri="{FF2B5EF4-FFF2-40B4-BE49-F238E27FC236}">
                <a16:creationId xmlns="" xmlns:a16="http://schemas.microsoft.com/office/drawing/2014/main" id="{2640B636-A77E-40CD-BA18-04FFAE986E6C}"/>
              </a:ext>
            </a:extLst>
          </p:cNvPr>
          <p:cNvSpPr/>
          <p:nvPr/>
        </p:nvSpPr>
        <p:spPr>
          <a:xfrm>
            <a:off x="8472458" y="4663217"/>
            <a:ext cx="658958" cy="480283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/>
          <a:srcRect r="53306"/>
          <a:stretch/>
        </p:blipFill>
        <p:spPr>
          <a:xfrm>
            <a:off x="5695988" y="737822"/>
            <a:ext cx="3024336" cy="2438400"/>
          </a:xfrm>
          <a:prstGeom prst="rect">
            <a:avLst/>
          </a:prstGeom>
        </p:spPr>
      </p:pic>
      <p:sp>
        <p:nvSpPr>
          <p:cNvPr id="10" name="Marcador de texto 3"/>
          <p:cNvSpPr txBox="1">
            <a:spLocks/>
          </p:cNvSpPr>
          <p:nvPr/>
        </p:nvSpPr>
        <p:spPr>
          <a:xfrm>
            <a:off x="6246679" y="1310230"/>
            <a:ext cx="1925722" cy="1635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 algn="just">
              <a:buNone/>
            </a:pPr>
            <a:r>
              <a:rPr lang="es-ES" b="1" dirty="0">
                <a:solidFill>
                  <a:schemeClr val="tx1"/>
                </a:solidFill>
              </a:rPr>
              <a:t>DATASHEET</a:t>
            </a:r>
          </a:p>
          <a:p>
            <a:pPr marL="114300" indent="0" algn="just">
              <a:buNone/>
            </a:pPr>
            <a:endParaRPr lang="es-ES" dirty="0">
              <a:solidFill>
                <a:srgbClr val="FF0000"/>
              </a:solidFill>
            </a:endParaRPr>
          </a:p>
          <a:p>
            <a:pPr marL="114300" indent="0" algn="just">
              <a:buFont typeface="Arial"/>
              <a:buNone/>
            </a:pPr>
            <a:endParaRPr lang="es-ES" dirty="0">
              <a:solidFill>
                <a:schemeClr val="tx1"/>
              </a:solidFill>
            </a:endParaRPr>
          </a:p>
          <a:p>
            <a:endParaRPr lang="es-ES" dirty="0">
              <a:solidFill>
                <a:srgbClr val="FF0000"/>
              </a:solidFill>
            </a:endParaRPr>
          </a:p>
          <a:p>
            <a:pPr marL="114300" indent="0">
              <a:buFont typeface="Arial"/>
              <a:buNone/>
            </a:pPr>
            <a:r>
              <a:rPr lang="es-ES" dirty="0">
                <a:solidFill>
                  <a:schemeClr val="tx1"/>
                </a:solidFill>
              </a:rPr>
              <a:t/>
            </a:r>
            <a:br>
              <a:rPr lang="es-ES" dirty="0">
                <a:solidFill>
                  <a:schemeClr val="tx1"/>
                </a:solidFill>
              </a:rPr>
            </a:br>
            <a:endParaRPr lang="es-ES" dirty="0">
              <a:solidFill>
                <a:schemeClr val="tx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" r="8430"/>
          <a:stretch/>
        </p:blipFill>
        <p:spPr>
          <a:xfrm>
            <a:off x="251520" y="1419622"/>
            <a:ext cx="5264585" cy="2898474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2472" y="2969798"/>
            <a:ext cx="3109828" cy="2087019"/>
          </a:xfrm>
          <a:prstGeom prst="rect">
            <a:avLst/>
          </a:prstGeom>
        </p:spPr>
      </p:pic>
      <p:sp>
        <p:nvSpPr>
          <p:cNvPr id="14" name="Marcador de texto 3"/>
          <p:cNvSpPr txBox="1">
            <a:spLocks/>
          </p:cNvSpPr>
          <p:nvPr/>
        </p:nvSpPr>
        <p:spPr>
          <a:xfrm>
            <a:off x="6660232" y="3269470"/>
            <a:ext cx="1925722" cy="1635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 algn="just">
              <a:buNone/>
            </a:pPr>
            <a:r>
              <a:rPr lang="es-ES" b="1" dirty="0">
                <a:solidFill>
                  <a:schemeClr val="tx1"/>
                </a:solidFill>
              </a:rPr>
              <a:t>DATASHEET</a:t>
            </a:r>
          </a:p>
          <a:p>
            <a:pPr marL="114300" indent="0" algn="just">
              <a:buNone/>
            </a:pPr>
            <a:endParaRPr lang="es-ES" dirty="0">
              <a:solidFill>
                <a:srgbClr val="FF0000"/>
              </a:solidFill>
            </a:endParaRPr>
          </a:p>
          <a:p>
            <a:pPr marL="114300" indent="0" algn="just">
              <a:buFont typeface="Arial"/>
              <a:buNone/>
            </a:pPr>
            <a:endParaRPr lang="es-ES" dirty="0">
              <a:solidFill>
                <a:schemeClr val="tx1"/>
              </a:solidFill>
            </a:endParaRPr>
          </a:p>
          <a:p>
            <a:endParaRPr lang="es-ES" dirty="0">
              <a:solidFill>
                <a:srgbClr val="FF0000"/>
              </a:solidFill>
            </a:endParaRPr>
          </a:p>
          <a:p>
            <a:pPr marL="114300" indent="0">
              <a:buFont typeface="Arial"/>
              <a:buNone/>
            </a:pPr>
            <a:r>
              <a:rPr lang="es-ES" dirty="0">
                <a:solidFill>
                  <a:schemeClr val="tx1"/>
                </a:solidFill>
              </a:rPr>
              <a:t/>
            </a:r>
            <a:br>
              <a:rPr lang="es-ES" dirty="0">
                <a:solidFill>
                  <a:schemeClr val="tx1"/>
                </a:solidFill>
              </a:rPr>
            </a:br>
            <a:endParaRPr lang="es-ES" dirty="0">
              <a:solidFill>
                <a:schemeClr val="tx1"/>
              </a:solidFill>
            </a:endParaRPr>
          </a:p>
        </p:txBody>
      </p:sp>
      <p:cxnSp>
        <p:nvCxnSpPr>
          <p:cNvPr id="16" name="Conector recto 15"/>
          <p:cNvCxnSpPr/>
          <p:nvPr/>
        </p:nvCxnSpPr>
        <p:spPr>
          <a:xfrm>
            <a:off x="6661612" y="987574"/>
            <a:ext cx="0" cy="1809277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17"/>
          <p:cNvCxnSpPr/>
          <p:nvPr/>
        </p:nvCxnSpPr>
        <p:spPr>
          <a:xfrm>
            <a:off x="7308304" y="987573"/>
            <a:ext cx="0" cy="180927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cto 19"/>
          <p:cNvCxnSpPr/>
          <p:nvPr/>
        </p:nvCxnSpPr>
        <p:spPr>
          <a:xfrm>
            <a:off x="7328331" y="3176222"/>
            <a:ext cx="6825" cy="162777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cto 22"/>
          <p:cNvCxnSpPr/>
          <p:nvPr/>
        </p:nvCxnSpPr>
        <p:spPr>
          <a:xfrm>
            <a:off x="6732240" y="3174559"/>
            <a:ext cx="6825" cy="162777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cto 23"/>
          <p:cNvCxnSpPr/>
          <p:nvPr/>
        </p:nvCxnSpPr>
        <p:spPr>
          <a:xfrm>
            <a:off x="755576" y="1310230"/>
            <a:ext cx="0" cy="2557664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cto 26"/>
          <p:cNvCxnSpPr/>
          <p:nvPr/>
        </p:nvCxnSpPr>
        <p:spPr>
          <a:xfrm>
            <a:off x="5436096" y="1310230"/>
            <a:ext cx="0" cy="2557664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Marcador de número de diapositiva 3"/>
          <p:cNvSpPr>
            <a:spLocks noGrp="1"/>
          </p:cNvSpPr>
          <p:nvPr>
            <p:ph type="sldNum" idx="12"/>
          </p:nvPr>
        </p:nvSpPr>
        <p:spPr>
          <a:xfrm>
            <a:off x="8595300" y="4749900"/>
            <a:ext cx="548700" cy="393600"/>
          </a:xfrm>
        </p:spPr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6</a:t>
            </a:fld>
            <a:endParaRPr lang="en-US"/>
          </a:p>
        </p:txBody>
      </p:sp>
      <p:sp>
        <p:nvSpPr>
          <p:cNvPr id="17" name="Título 1"/>
          <p:cNvSpPr txBox="1">
            <a:spLocks/>
          </p:cNvSpPr>
          <p:nvPr/>
        </p:nvSpPr>
        <p:spPr>
          <a:xfrm>
            <a:off x="910951" y="55866"/>
            <a:ext cx="7860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 dirty="0"/>
              <a:t>LNA. </a:t>
            </a:r>
            <a:r>
              <a:rPr lang="es-ES" sz="2400" dirty="0">
                <a:solidFill>
                  <a:srgbClr val="595959"/>
                </a:solidFill>
              </a:rPr>
              <a:t>Reflexión</a:t>
            </a:r>
            <a:endParaRPr lang="en-US" dirty="0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614013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55576" y="123478"/>
            <a:ext cx="7657333" cy="572700"/>
          </a:xfrm>
        </p:spPr>
        <p:txBody>
          <a:bodyPr/>
          <a:lstStyle/>
          <a:p>
            <a:r>
              <a:rPr lang="es-ES" sz="2200" dirty="0"/>
              <a:t>Nuevo esquema. 4 antenas RX. </a:t>
            </a:r>
            <a:br>
              <a:rPr lang="es-ES" sz="2200" dirty="0"/>
            </a:br>
            <a:r>
              <a:rPr lang="es-ES" sz="2200" dirty="0"/>
              <a:t/>
            </a:r>
            <a:br>
              <a:rPr lang="es-ES" sz="2200" dirty="0"/>
            </a:br>
            <a:endParaRPr lang="en-US" sz="220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60</a:t>
            </a:fld>
            <a:endParaRPr lang="en-US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Rectángulo 4">
            <a:hlinkClick r:id="rId4" action="ppaction://hlinksldjump"/>
            <a:extLst>
              <a:ext uri="{FF2B5EF4-FFF2-40B4-BE49-F238E27FC236}">
                <a16:creationId xmlns="" xmlns:a16="http://schemas.microsoft.com/office/drawing/2014/main" id="{33852EC7-AD90-44FE-85B8-559A7194DF03}"/>
              </a:ext>
            </a:extLst>
          </p:cNvPr>
          <p:cNvSpPr/>
          <p:nvPr/>
        </p:nvSpPr>
        <p:spPr>
          <a:xfrm>
            <a:off x="8472458" y="4663217"/>
            <a:ext cx="658958" cy="480283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3260092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55576" y="123478"/>
            <a:ext cx="7657333" cy="572700"/>
          </a:xfrm>
        </p:spPr>
        <p:txBody>
          <a:bodyPr/>
          <a:lstStyle/>
          <a:p>
            <a:r>
              <a:rPr lang="es-ES" sz="2200" dirty="0"/>
              <a:t>Nuevo esquema. 4 antenas RX. </a:t>
            </a:r>
            <a:br>
              <a:rPr lang="es-ES" sz="2200" dirty="0"/>
            </a:br>
            <a:r>
              <a:rPr lang="es-ES" sz="2200" dirty="0"/>
              <a:t/>
            </a:r>
            <a:br>
              <a:rPr lang="es-ES" sz="2200" dirty="0"/>
            </a:br>
            <a:endParaRPr lang="en-US" sz="220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61</a:t>
            </a:fld>
            <a:endParaRPr lang="en-US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Rectángulo 4">
            <a:hlinkClick r:id="rId4" action="ppaction://hlinksldjump"/>
            <a:extLst>
              <a:ext uri="{FF2B5EF4-FFF2-40B4-BE49-F238E27FC236}">
                <a16:creationId xmlns="" xmlns:a16="http://schemas.microsoft.com/office/drawing/2014/main" id="{29F4DE7F-3B6E-474C-9A72-4F66055FAA24}"/>
              </a:ext>
            </a:extLst>
          </p:cNvPr>
          <p:cNvSpPr/>
          <p:nvPr/>
        </p:nvSpPr>
        <p:spPr>
          <a:xfrm>
            <a:off x="8472458" y="4663217"/>
            <a:ext cx="658958" cy="480283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5167557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99592" y="123478"/>
            <a:ext cx="6216344" cy="572700"/>
          </a:xfrm>
        </p:spPr>
        <p:txBody>
          <a:bodyPr/>
          <a:lstStyle/>
          <a:p>
            <a:r>
              <a:rPr lang="es-ES" dirty="0"/>
              <a:t>Índice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-342000">
              <a:spcAft>
                <a:spcPts val="1800"/>
              </a:spcAft>
              <a:buFont typeface="+mj-lt"/>
              <a:buAutoNum type="arabicPeriod"/>
            </a:pPr>
            <a:r>
              <a:rPr lang="es-ES" sz="2400" dirty="0">
                <a:solidFill>
                  <a:srgbClr val="595959"/>
                </a:solidFill>
              </a:rPr>
              <a:t>Caracterización de componentes</a:t>
            </a:r>
          </a:p>
          <a:p>
            <a:pPr indent="-342000">
              <a:spcAft>
                <a:spcPts val="1800"/>
              </a:spcAft>
              <a:buFont typeface="+mj-lt"/>
              <a:buAutoNum type="arabicPeriod"/>
            </a:pPr>
            <a:r>
              <a:rPr lang="es-ES" sz="2400" dirty="0">
                <a:solidFill>
                  <a:srgbClr val="595959"/>
                </a:solidFill>
              </a:rPr>
              <a:t>Medida de velocidad y distancia</a:t>
            </a:r>
          </a:p>
          <a:p>
            <a:pPr indent="-342000">
              <a:spcAft>
                <a:spcPts val="1800"/>
              </a:spcAft>
              <a:buFont typeface="+mj-lt"/>
              <a:buAutoNum type="arabicPeriod"/>
            </a:pPr>
            <a:r>
              <a:rPr lang="es-ES" sz="2400" dirty="0">
                <a:solidFill>
                  <a:srgbClr val="595959"/>
                </a:solidFill>
              </a:rPr>
              <a:t>Propuestas de mejora</a:t>
            </a:r>
          </a:p>
          <a:p>
            <a:pPr marL="571500" indent="-457200">
              <a:spcAft>
                <a:spcPts val="1800"/>
              </a:spcAft>
              <a:buFont typeface="+mj-lt"/>
              <a:buAutoNum type="arabicPeriod"/>
            </a:pPr>
            <a:r>
              <a:rPr lang="es-ES" sz="2400" b="1" dirty="0">
                <a:solidFill>
                  <a:schemeClr val="tx1"/>
                </a:solidFill>
              </a:rPr>
              <a:t>Análisis de negocio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s-ES" smtClean="0">
                <a:solidFill>
                  <a:srgbClr val="000000"/>
                </a:solidFill>
              </a:rPr>
              <a:pPr/>
              <a:t>62</a:t>
            </a:fld>
            <a:endParaRPr lang="es-ES">
              <a:solidFill>
                <a:srgbClr val="000000"/>
              </a:solidFill>
            </a:endParaRPr>
          </a:p>
        </p:txBody>
      </p:sp>
      <p:sp>
        <p:nvSpPr>
          <p:cNvPr id="5" name="Rectángulo 4">
            <a:hlinkClick r:id="rId2" action="ppaction://hlinksldjump"/>
            <a:extLst>
              <a:ext uri="{FF2B5EF4-FFF2-40B4-BE49-F238E27FC236}">
                <a16:creationId xmlns="" xmlns:a16="http://schemas.microsoft.com/office/drawing/2014/main" id="{A6196286-9D9C-4002-98D8-7784172614D6}"/>
              </a:ext>
            </a:extLst>
          </p:cNvPr>
          <p:cNvSpPr/>
          <p:nvPr/>
        </p:nvSpPr>
        <p:spPr>
          <a:xfrm>
            <a:off x="8472458" y="4663217"/>
            <a:ext cx="658958" cy="480283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2425966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="" xmlns:a16="http://schemas.microsoft.com/office/drawing/2014/main" id="{B2D0041E-570A-4C36-90E0-B5B18A753EF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63</a:t>
            </a:fld>
            <a:endParaRPr lang="en-US"/>
          </a:p>
        </p:txBody>
      </p:sp>
      <p:pic>
        <p:nvPicPr>
          <p:cNvPr id="1026" name="Picture 2" descr="https://www.professionalacademy.com/media/images-news/Porters-Five-Forces.png">
            <a:extLst>
              <a:ext uri="{FF2B5EF4-FFF2-40B4-BE49-F238E27FC236}">
                <a16:creationId xmlns="" xmlns:a16="http://schemas.microsoft.com/office/drawing/2014/main" id="{59C91929-9538-4AC0-8B1A-88D8E341C4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964728"/>
            <a:ext cx="5469396" cy="3678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ítulo 1"/>
          <p:cNvSpPr txBox="1">
            <a:spLocks/>
          </p:cNvSpPr>
          <p:nvPr/>
        </p:nvSpPr>
        <p:spPr>
          <a:xfrm>
            <a:off x="739292" y="13183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 dirty="0"/>
              <a:t>Fuerzas de </a:t>
            </a:r>
            <a:r>
              <a:rPr lang="es-ES" dirty="0" err="1"/>
              <a:t>Porter</a:t>
            </a:r>
            <a:endParaRPr lang="en-US" dirty="0"/>
          </a:p>
        </p:txBody>
      </p:sp>
      <p:sp>
        <p:nvSpPr>
          <p:cNvPr id="3" name="Rectángulo 2"/>
          <p:cNvSpPr/>
          <p:nvPr/>
        </p:nvSpPr>
        <p:spPr>
          <a:xfrm>
            <a:off x="107504" y="964728"/>
            <a:ext cx="30963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800" b="1" dirty="0">
                <a:ea typeface="Times New Roman" panose="02020603050405020304" pitchFamily="18" charset="0"/>
              </a:rPr>
              <a:t>Sistemas de asistencia a la conducción</a:t>
            </a:r>
            <a:endParaRPr lang="es-ES" sz="1800" dirty="0"/>
          </a:p>
        </p:txBody>
      </p:sp>
      <p:sp>
        <p:nvSpPr>
          <p:cNvPr id="6" name="Rectángulo 5">
            <a:hlinkClick r:id="rId3" action="ppaction://hlinksldjump"/>
            <a:extLst>
              <a:ext uri="{FF2B5EF4-FFF2-40B4-BE49-F238E27FC236}">
                <a16:creationId xmlns="" xmlns:a16="http://schemas.microsoft.com/office/drawing/2014/main" id="{92429310-D44D-4C61-ABA8-094C44309229}"/>
              </a:ext>
            </a:extLst>
          </p:cNvPr>
          <p:cNvSpPr/>
          <p:nvPr/>
        </p:nvSpPr>
        <p:spPr>
          <a:xfrm>
            <a:off x="8472458" y="4663217"/>
            <a:ext cx="658958" cy="480283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5384180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016D28BB-4408-4418-8517-38B314DA8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0346" y="123478"/>
            <a:ext cx="6722357" cy="572700"/>
          </a:xfrm>
        </p:spPr>
        <p:txBody>
          <a:bodyPr/>
          <a:lstStyle/>
          <a:p>
            <a:pPr algn="ctr"/>
            <a:r>
              <a:rPr lang="es-ES" dirty="0"/>
              <a:t>Rivalidad entre competidores existentes</a:t>
            </a:r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="" xmlns:a16="http://schemas.microsoft.com/office/drawing/2014/main" id="{B2D0041E-570A-4C36-90E0-B5B18A753EF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64</a:t>
            </a:fld>
            <a:endParaRPr lang="en-US"/>
          </a:p>
        </p:txBody>
      </p:sp>
      <p:sp>
        <p:nvSpPr>
          <p:cNvPr id="13" name="Rectángulo 12">
            <a:extLst>
              <a:ext uri="{FF2B5EF4-FFF2-40B4-BE49-F238E27FC236}">
                <a16:creationId xmlns="" xmlns:a16="http://schemas.microsoft.com/office/drawing/2014/main" id="{078FFAD6-B404-4393-9268-F54CFEF0A6DB}"/>
              </a:ext>
            </a:extLst>
          </p:cNvPr>
          <p:cNvSpPr/>
          <p:nvPr/>
        </p:nvSpPr>
        <p:spPr>
          <a:xfrm>
            <a:off x="2597700" y="987574"/>
            <a:ext cx="4852610" cy="3838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15000"/>
              </a:lnSpc>
              <a:spcAft>
                <a:spcPts val="1000"/>
              </a:spcAft>
            </a:pPr>
            <a:r>
              <a:rPr lang="es-ES" sz="1800" b="1" u="sng" dirty="0">
                <a:ea typeface="Times New Roman" panose="02020603050405020304" pitchFamily="18" charset="0"/>
                <a:cs typeface="Times New Roman" panose="02020603050405020304" pitchFamily="18" charset="0"/>
              </a:rPr>
              <a:t>La tecnología en la industria del automóvil</a:t>
            </a:r>
            <a:endParaRPr lang="es-ES" sz="1800" dirty="0"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CuadroTexto 15">
            <a:extLst>
              <a:ext uri="{FF2B5EF4-FFF2-40B4-BE49-F238E27FC236}">
                <a16:creationId xmlns="" xmlns:a16="http://schemas.microsoft.com/office/drawing/2014/main" id="{5702D560-FA58-4084-9683-28C66766158A}"/>
              </a:ext>
            </a:extLst>
          </p:cNvPr>
          <p:cNvSpPr txBox="1"/>
          <p:nvPr/>
        </p:nvSpPr>
        <p:spPr>
          <a:xfrm>
            <a:off x="251520" y="3303237"/>
            <a:ext cx="672235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938213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sz="1800" dirty="0"/>
              <a:t>Concienciación del mercado en seguridad vial</a:t>
            </a:r>
          </a:p>
          <a:p>
            <a:pPr marL="285750" indent="-285750" defTabSz="938213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sz="1800" dirty="0"/>
              <a:t>Responsabilidad de las marcas en su implantación</a:t>
            </a:r>
          </a:p>
          <a:p>
            <a:pPr marL="285750" indent="-285750" defTabSz="938213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sz="1800" dirty="0"/>
              <a:t>Área de mercado global</a:t>
            </a:r>
            <a:endParaRPr lang="en-US" sz="1800" dirty="0"/>
          </a:p>
        </p:txBody>
      </p:sp>
      <p:pic>
        <p:nvPicPr>
          <p:cNvPr id="10" name="Imagen 9">
            <a:extLst>
              <a:ext uri="{FF2B5EF4-FFF2-40B4-BE49-F238E27FC236}">
                <a16:creationId xmlns="" xmlns:a16="http://schemas.microsoft.com/office/drawing/2014/main" id="{5A20420C-DAA2-46CA-8C4B-BFF8CDA4DA2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699792" y="1449547"/>
            <a:ext cx="5400040" cy="1156335"/>
          </a:xfrm>
          <a:prstGeom prst="rect">
            <a:avLst/>
          </a:prstGeom>
          <a:ln>
            <a:solidFill>
              <a:srgbClr val="0070C0"/>
            </a:solidFill>
          </a:ln>
        </p:spPr>
      </p:pic>
      <p:sp>
        <p:nvSpPr>
          <p:cNvPr id="11" name="Rectángulo 10">
            <a:extLst>
              <a:ext uri="{FF2B5EF4-FFF2-40B4-BE49-F238E27FC236}">
                <a16:creationId xmlns="" xmlns:a16="http://schemas.microsoft.com/office/drawing/2014/main" id="{CCBB4235-6048-4E31-8110-50D59D59B8A5}"/>
              </a:ext>
            </a:extLst>
          </p:cNvPr>
          <p:cNvSpPr/>
          <p:nvPr/>
        </p:nvSpPr>
        <p:spPr>
          <a:xfrm>
            <a:off x="251520" y="2868110"/>
            <a:ext cx="626469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s-ES" sz="1600" b="1" dirty="0">
                <a:ea typeface="Times New Roman" panose="02020603050405020304" pitchFamily="18" charset="0"/>
              </a:rPr>
              <a:t>Auge de los sistemas de asistencia a la conducción, ADAS:</a:t>
            </a:r>
            <a:endParaRPr lang="es-ES" sz="1600" i="1" dirty="0"/>
          </a:p>
        </p:txBody>
      </p:sp>
      <p:grpSp>
        <p:nvGrpSpPr>
          <p:cNvPr id="12" name="Grupo 11">
            <a:extLst>
              <a:ext uri="{FF2B5EF4-FFF2-40B4-BE49-F238E27FC236}">
                <a16:creationId xmlns="" xmlns:a16="http://schemas.microsoft.com/office/drawing/2014/main" id="{ADBB2168-EF24-443A-92D6-16069A348BAD}"/>
              </a:ext>
            </a:extLst>
          </p:cNvPr>
          <p:cNvGrpSpPr>
            <a:grpSpLocks noChangeAspect="1"/>
          </p:cNvGrpSpPr>
          <p:nvPr/>
        </p:nvGrpSpPr>
        <p:grpSpPr>
          <a:xfrm>
            <a:off x="106743" y="994130"/>
            <a:ext cx="2449033" cy="1646976"/>
            <a:chOff x="311700" y="1047899"/>
            <a:chExt cx="5469396" cy="3678169"/>
          </a:xfrm>
        </p:grpSpPr>
        <p:pic>
          <p:nvPicPr>
            <p:cNvPr id="17" name="Picture 2" descr="https://www.professionalacademy.com/media/images-news/Porters-Five-Forces.png">
              <a:extLst>
                <a:ext uri="{FF2B5EF4-FFF2-40B4-BE49-F238E27FC236}">
                  <a16:creationId xmlns="" xmlns:a16="http://schemas.microsoft.com/office/drawing/2014/main" id="{DF82B3A4-8B8D-4564-B925-A29AFB6F5C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1700" y="1047899"/>
              <a:ext cx="5469396" cy="36781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2" descr="https://www.professionalacademy.com/media/images-news/Porters-Five-Forces.png">
              <a:extLst>
                <a:ext uri="{FF2B5EF4-FFF2-40B4-BE49-F238E27FC236}">
                  <a16:creationId xmlns="" xmlns:a16="http://schemas.microsoft.com/office/drawing/2014/main" id="{D4429EBC-6B9C-4777-A924-2E3CD08EDDA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005" t="27662" r="30497" b="29269"/>
            <a:stretch/>
          </p:blipFill>
          <p:spPr bwMode="auto">
            <a:xfrm>
              <a:off x="1930499" y="2067694"/>
              <a:ext cx="2160240" cy="15841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4" name="Rectángulo 13">
            <a:hlinkClick r:id="rId7" action="ppaction://hlinksldjump"/>
            <a:extLst>
              <a:ext uri="{FF2B5EF4-FFF2-40B4-BE49-F238E27FC236}">
                <a16:creationId xmlns="" xmlns:a16="http://schemas.microsoft.com/office/drawing/2014/main" id="{3947B651-FEB8-4557-8C35-09FDF44480CE}"/>
              </a:ext>
            </a:extLst>
          </p:cNvPr>
          <p:cNvSpPr/>
          <p:nvPr/>
        </p:nvSpPr>
        <p:spPr>
          <a:xfrm>
            <a:off x="8472458" y="4663217"/>
            <a:ext cx="658958" cy="480283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0333684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016D28BB-4408-4418-8517-38B314DA8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0346" y="123478"/>
            <a:ext cx="6722357" cy="572700"/>
          </a:xfrm>
        </p:spPr>
        <p:txBody>
          <a:bodyPr/>
          <a:lstStyle/>
          <a:p>
            <a:pPr algn="ctr"/>
            <a:r>
              <a:rPr lang="es-ES" dirty="0"/>
              <a:t>Rivalidad entre competidores existentes</a:t>
            </a:r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="" xmlns:a16="http://schemas.microsoft.com/office/drawing/2014/main" id="{B2D0041E-570A-4C36-90E0-B5B18A753EF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65</a:t>
            </a:fld>
            <a:endParaRPr lang="en-US"/>
          </a:p>
        </p:txBody>
      </p:sp>
      <p:sp>
        <p:nvSpPr>
          <p:cNvPr id="13" name="Rectángulo 12">
            <a:extLst>
              <a:ext uri="{FF2B5EF4-FFF2-40B4-BE49-F238E27FC236}">
                <a16:creationId xmlns="" xmlns:a16="http://schemas.microsoft.com/office/drawing/2014/main" id="{078FFAD6-B404-4393-9268-F54CFEF0A6DB}"/>
              </a:ext>
            </a:extLst>
          </p:cNvPr>
          <p:cNvSpPr/>
          <p:nvPr/>
        </p:nvSpPr>
        <p:spPr>
          <a:xfrm>
            <a:off x="0" y="2839647"/>
            <a:ext cx="4762842" cy="3838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15000"/>
              </a:lnSpc>
              <a:spcAft>
                <a:spcPts val="1000"/>
              </a:spcAft>
            </a:pPr>
            <a:r>
              <a:rPr lang="es-ES" sz="1800" b="1" u="sng" dirty="0">
                <a:ea typeface="Times New Roman" panose="02020603050405020304" pitchFamily="18" charset="0"/>
                <a:cs typeface="Times New Roman" panose="02020603050405020304" pitchFamily="18" charset="0"/>
              </a:rPr>
              <a:t>¿Mercado saturado? Vehículos vendidos:</a:t>
            </a:r>
            <a:endParaRPr lang="es-ES" sz="1800" dirty="0"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CuadroTexto 15">
            <a:extLst>
              <a:ext uri="{FF2B5EF4-FFF2-40B4-BE49-F238E27FC236}">
                <a16:creationId xmlns="" xmlns:a16="http://schemas.microsoft.com/office/drawing/2014/main" id="{5702D560-FA58-4084-9683-28C66766158A}"/>
              </a:ext>
            </a:extLst>
          </p:cNvPr>
          <p:cNvSpPr txBox="1"/>
          <p:nvPr/>
        </p:nvSpPr>
        <p:spPr>
          <a:xfrm>
            <a:off x="323528" y="3244790"/>
            <a:ext cx="692357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938213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sz="1600" dirty="0"/>
              <a:t>12% con Alerta por Colisión Frontal (disponibilidad postventa)</a:t>
            </a:r>
          </a:p>
          <a:p>
            <a:pPr marL="285750" indent="-285750" defTabSz="938213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sz="1600" dirty="0"/>
              <a:t>18% con Frenado Automático de Emergencia</a:t>
            </a:r>
          </a:p>
          <a:p>
            <a:pPr marL="285750" indent="-285750" defTabSz="938213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sz="1600" dirty="0"/>
              <a:t>29% con Alerta por Colisión con Peatones</a:t>
            </a:r>
          </a:p>
          <a:p>
            <a:pPr marL="285750" indent="-285750" defTabSz="938213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sz="1600" dirty="0"/>
              <a:t>37% con Medición de Distancia de Seguridad </a:t>
            </a:r>
          </a:p>
          <a:p>
            <a:pPr marL="285750" indent="-285750" defTabSz="938213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sz="1600" dirty="0"/>
              <a:t>9% con Control del Ángulo Muerto </a:t>
            </a:r>
          </a:p>
        </p:txBody>
      </p:sp>
      <p:sp>
        <p:nvSpPr>
          <p:cNvPr id="27" name="Rectángulo 26">
            <a:extLst>
              <a:ext uri="{FF2B5EF4-FFF2-40B4-BE49-F238E27FC236}">
                <a16:creationId xmlns="" xmlns:a16="http://schemas.microsoft.com/office/drawing/2014/main" id="{317773CC-A3E7-4FAA-84E3-CCE77BAF9551}"/>
              </a:ext>
            </a:extLst>
          </p:cNvPr>
          <p:cNvSpPr/>
          <p:nvPr/>
        </p:nvSpPr>
        <p:spPr>
          <a:xfrm>
            <a:off x="3113411" y="843558"/>
            <a:ext cx="5359047" cy="21672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000"/>
              </a:spcAft>
            </a:pPr>
            <a:r>
              <a:rPr lang="es-ES" sz="1800" b="1" dirty="0">
                <a:ea typeface="Times New Roman" panose="02020603050405020304" pitchFamily="18" charset="0"/>
              </a:rPr>
              <a:t>Amplia diferenciación de productos</a:t>
            </a:r>
          </a:p>
          <a:p>
            <a:pPr marL="449263" indent="-28575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es-ES" sz="1600" dirty="0">
                <a:ea typeface="Times New Roman" panose="02020603050405020304" pitchFamily="18" charset="0"/>
              </a:rPr>
              <a:t>Control automático de estacionamiento </a:t>
            </a:r>
          </a:p>
          <a:p>
            <a:pPr marL="449263" indent="-28575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es-ES" sz="1600" dirty="0">
                <a:ea typeface="Times New Roman" panose="02020603050405020304" pitchFamily="18" charset="0"/>
              </a:rPr>
              <a:t>Aviso de colisión frontal y lateral </a:t>
            </a:r>
          </a:p>
          <a:p>
            <a:pPr marL="449263" indent="-28575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es-ES" sz="1600" dirty="0">
                <a:ea typeface="Times New Roman" panose="02020603050405020304" pitchFamily="18" charset="0"/>
              </a:rPr>
              <a:t>Control automático de crucero</a:t>
            </a:r>
          </a:p>
          <a:p>
            <a:pPr marL="449263" indent="-28575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es-ES" sz="1600" dirty="0"/>
              <a:t>Navegación autónoma del vehículo (</a:t>
            </a:r>
            <a:r>
              <a:rPr lang="es-ES" sz="1600" b="1" dirty="0"/>
              <a:t>en desarrollo</a:t>
            </a:r>
            <a:r>
              <a:rPr lang="es-ES" sz="1600" dirty="0"/>
              <a:t>)</a:t>
            </a:r>
          </a:p>
          <a:p>
            <a:pPr marL="449263" indent="-28575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es-ES" sz="1600" dirty="0"/>
              <a:t>Activación del </a:t>
            </a:r>
            <a:r>
              <a:rPr lang="es-ES" sz="1600" i="1" dirty="0"/>
              <a:t>airbag </a:t>
            </a:r>
            <a:r>
              <a:rPr lang="es-ES" sz="1600" dirty="0"/>
              <a:t>(</a:t>
            </a:r>
            <a:r>
              <a:rPr lang="es-ES" sz="1600" b="1" dirty="0"/>
              <a:t>en desarrollo</a:t>
            </a:r>
            <a:r>
              <a:rPr lang="es-ES" sz="1600" dirty="0"/>
              <a:t>)</a:t>
            </a:r>
          </a:p>
          <a:p>
            <a:pPr marL="449263" indent="-285750">
              <a:buFont typeface="Wingdings" panose="05000000000000000000" pitchFamily="2" charset="2"/>
              <a:buChar char="§"/>
            </a:pPr>
            <a:endParaRPr lang="es-ES" sz="1600" i="1" dirty="0"/>
          </a:p>
        </p:txBody>
      </p:sp>
      <p:grpSp>
        <p:nvGrpSpPr>
          <p:cNvPr id="12" name="Grupo 11">
            <a:extLst>
              <a:ext uri="{FF2B5EF4-FFF2-40B4-BE49-F238E27FC236}">
                <a16:creationId xmlns="" xmlns:a16="http://schemas.microsoft.com/office/drawing/2014/main" id="{ADBB2168-EF24-443A-92D6-16069A348BAD}"/>
              </a:ext>
            </a:extLst>
          </p:cNvPr>
          <p:cNvGrpSpPr>
            <a:grpSpLocks noChangeAspect="1"/>
          </p:cNvGrpSpPr>
          <p:nvPr/>
        </p:nvGrpSpPr>
        <p:grpSpPr>
          <a:xfrm>
            <a:off x="106743" y="994130"/>
            <a:ext cx="2449033" cy="1646976"/>
            <a:chOff x="311700" y="1047899"/>
            <a:chExt cx="5469396" cy="3678169"/>
          </a:xfrm>
        </p:grpSpPr>
        <p:pic>
          <p:nvPicPr>
            <p:cNvPr id="14" name="Picture 2" descr="https://www.professionalacademy.com/media/images-news/Porters-Five-Forces.png">
              <a:extLst>
                <a:ext uri="{FF2B5EF4-FFF2-40B4-BE49-F238E27FC236}">
                  <a16:creationId xmlns="" xmlns:a16="http://schemas.microsoft.com/office/drawing/2014/main" id="{DF82B3A4-8B8D-4564-B925-A29AFB6F5C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1700" y="1047899"/>
              <a:ext cx="5469396" cy="36781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2" descr="https://www.professionalacademy.com/media/images-news/Porters-Five-Forces.png">
              <a:extLst>
                <a:ext uri="{FF2B5EF4-FFF2-40B4-BE49-F238E27FC236}">
                  <a16:creationId xmlns="" xmlns:a16="http://schemas.microsoft.com/office/drawing/2014/main" id="{D4429EBC-6B9C-4777-A924-2E3CD08EDDA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005" t="27662" r="30497" b="29269"/>
            <a:stretch/>
          </p:blipFill>
          <p:spPr bwMode="auto">
            <a:xfrm>
              <a:off x="1930499" y="2067694"/>
              <a:ext cx="2160240" cy="15841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" name="Rectángulo 10"/>
          <p:cNvSpPr/>
          <p:nvPr/>
        </p:nvSpPr>
        <p:spPr>
          <a:xfrm>
            <a:off x="6188094" y="4083918"/>
            <a:ext cx="25587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600" b="1" dirty="0">
                <a:solidFill>
                  <a:srgbClr val="00B05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industria en crecimiento</a:t>
            </a:r>
            <a:endParaRPr lang="es-ES" sz="1600" dirty="0">
              <a:solidFill>
                <a:srgbClr val="00B050"/>
              </a:solidFill>
            </a:endParaRPr>
          </a:p>
        </p:txBody>
      </p:sp>
      <p:sp>
        <p:nvSpPr>
          <p:cNvPr id="17" name="Rectángulo 16">
            <a:hlinkClick r:id="rId6" action="ppaction://hlinksldjump"/>
            <a:extLst>
              <a:ext uri="{FF2B5EF4-FFF2-40B4-BE49-F238E27FC236}">
                <a16:creationId xmlns="" xmlns:a16="http://schemas.microsoft.com/office/drawing/2014/main" id="{C34C00E6-91DF-4BCA-97D2-3C2D5D6C30CB}"/>
              </a:ext>
            </a:extLst>
          </p:cNvPr>
          <p:cNvSpPr/>
          <p:nvPr/>
        </p:nvSpPr>
        <p:spPr>
          <a:xfrm>
            <a:off x="8472458" y="4663217"/>
            <a:ext cx="658958" cy="480283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5743522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016D28BB-4408-4418-8517-38B314DA8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0346" y="123478"/>
            <a:ext cx="6722357" cy="572700"/>
          </a:xfrm>
        </p:spPr>
        <p:txBody>
          <a:bodyPr/>
          <a:lstStyle/>
          <a:p>
            <a:pPr algn="ctr"/>
            <a:r>
              <a:rPr lang="es-ES" dirty="0"/>
              <a:t>Rivalidad entre competidores existentes</a:t>
            </a:r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="" xmlns:a16="http://schemas.microsoft.com/office/drawing/2014/main" id="{B2D0041E-570A-4C36-90E0-B5B18A753EF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66</a:t>
            </a:fld>
            <a:endParaRPr lang="en-US"/>
          </a:p>
        </p:txBody>
      </p:sp>
      <p:pic>
        <p:nvPicPr>
          <p:cNvPr id="26" name="Imagen 25">
            <a:extLst>
              <a:ext uri="{FF2B5EF4-FFF2-40B4-BE49-F238E27FC236}">
                <a16:creationId xmlns="" xmlns:a16="http://schemas.microsoft.com/office/drawing/2014/main" id="{4989C3E0-1889-4994-BB1F-B0930248E7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5723" y="930092"/>
            <a:ext cx="4728605" cy="4233946"/>
          </a:xfrm>
          <a:prstGeom prst="rect">
            <a:avLst/>
          </a:prstGeom>
        </p:spPr>
      </p:pic>
      <p:grpSp>
        <p:nvGrpSpPr>
          <p:cNvPr id="8" name="Grupo 7">
            <a:extLst>
              <a:ext uri="{FF2B5EF4-FFF2-40B4-BE49-F238E27FC236}">
                <a16:creationId xmlns="" xmlns:a16="http://schemas.microsoft.com/office/drawing/2014/main" id="{ADBB2168-EF24-443A-92D6-16069A348BAD}"/>
              </a:ext>
            </a:extLst>
          </p:cNvPr>
          <p:cNvGrpSpPr>
            <a:grpSpLocks noChangeAspect="1"/>
          </p:cNvGrpSpPr>
          <p:nvPr/>
        </p:nvGrpSpPr>
        <p:grpSpPr>
          <a:xfrm>
            <a:off x="106743" y="994130"/>
            <a:ext cx="2449033" cy="1646976"/>
            <a:chOff x="311700" y="1047899"/>
            <a:chExt cx="5469396" cy="3678169"/>
          </a:xfrm>
        </p:grpSpPr>
        <p:pic>
          <p:nvPicPr>
            <p:cNvPr id="9" name="Picture 2" descr="https://www.professionalacademy.com/media/images-news/Porters-Five-Forces.png">
              <a:extLst>
                <a:ext uri="{FF2B5EF4-FFF2-40B4-BE49-F238E27FC236}">
                  <a16:creationId xmlns="" xmlns:a16="http://schemas.microsoft.com/office/drawing/2014/main" id="{DF82B3A4-8B8D-4564-B925-A29AFB6F5C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1700" y="1047899"/>
              <a:ext cx="5469396" cy="36781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2" descr="https://www.professionalacademy.com/media/images-news/Porters-Five-Forces.png">
              <a:extLst>
                <a:ext uri="{FF2B5EF4-FFF2-40B4-BE49-F238E27FC236}">
                  <a16:creationId xmlns="" xmlns:a16="http://schemas.microsoft.com/office/drawing/2014/main" id="{D4429EBC-6B9C-4777-A924-2E3CD08EDDA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005" t="27662" r="30497" b="29269"/>
            <a:stretch/>
          </p:blipFill>
          <p:spPr bwMode="auto">
            <a:xfrm>
              <a:off x="1930499" y="2067694"/>
              <a:ext cx="2160240" cy="15841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" name="Rectángulo 10"/>
          <p:cNvSpPr/>
          <p:nvPr/>
        </p:nvSpPr>
        <p:spPr>
          <a:xfrm>
            <a:off x="6188094" y="4083918"/>
            <a:ext cx="25587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600" b="1" dirty="0">
                <a:solidFill>
                  <a:srgbClr val="00B05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industria en crecimiento</a:t>
            </a:r>
            <a:endParaRPr lang="es-ES" sz="1600" dirty="0">
              <a:solidFill>
                <a:srgbClr val="00B050"/>
              </a:solidFill>
            </a:endParaRPr>
          </a:p>
        </p:txBody>
      </p:sp>
      <p:sp>
        <p:nvSpPr>
          <p:cNvPr id="12" name="Rectángulo 11">
            <a:hlinkClick r:id="rId7" action="ppaction://hlinksldjump"/>
            <a:extLst>
              <a:ext uri="{FF2B5EF4-FFF2-40B4-BE49-F238E27FC236}">
                <a16:creationId xmlns="" xmlns:a16="http://schemas.microsoft.com/office/drawing/2014/main" id="{7ABEDD4A-2FE5-412F-A27B-C9449318631F}"/>
              </a:ext>
            </a:extLst>
          </p:cNvPr>
          <p:cNvSpPr/>
          <p:nvPr/>
        </p:nvSpPr>
        <p:spPr>
          <a:xfrm>
            <a:off x="8472458" y="4663217"/>
            <a:ext cx="658958" cy="480283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8633634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="" xmlns:a16="http://schemas.microsoft.com/office/drawing/2014/main" id="{B2D0041E-570A-4C36-90E0-B5B18A753EF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67</a:t>
            </a:fld>
            <a:endParaRPr lang="en-US"/>
          </a:p>
        </p:txBody>
      </p:sp>
      <p:sp>
        <p:nvSpPr>
          <p:cNvPr id="23" name="Título 1">
            <a:extLst>
              <a:ext uri="{FF2B5EF4-FFF2-40B4-BE49-F238E27FC236}">
                <a16:creationId xmlns="" xmlns:a16="http://schemas.microsoft.com/office/drawing/2014/main" id="{4E216CD7-F6D2-47EF-B351-3A4434847A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0346" y="123478"/>
            <a:ext cx="6722357" cy="572700"/>
          </a:xfrm>
        </p:spPr>
        <p:txBody>
          <a:bodyPr/>
          <a:lstStyle/>
          <a:p>
            <a:pPr algn="ctr"/>
            <a:r>
              <a:rPr lang="es-ES" dirty="0"/>
              <a:t>Amenaza de Productos Sustitutivos</a:t>
            </a:r>
            <a:endParaRPr lang="en-U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3"/>
          <a:srcRect l="810" t="7814" r="1936"/>
          <a:stretch/>
        </p:blipFill>
        <p:spPr>
          <a:xfrm>
            <a:off x="3600673" y="2568819"/>
            <a:ext cx="5400600" cy="2072243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="" xmlns:a16="http://schemas.microsoft.com/office/drawing/2014/main" id="{5702D560-FA58-4084-9683-28C66766158A}"/>
              </a:ext>
            </a:extLst>
          </p:cNvPr>
          <p:cNvSpPr txBox="1"/>
          <p:nvPr/>
        </p:nvSpPr>
        <p:spPr>
          <a:xfrm>
            <a:off x="2843808" y="1047596"/>
            <a:ext cx="5472608" cy="12208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ES" sz="1800" dirty="0">
                <a:solidFill>
                  <a:srgbClr val="FF0000"/>
                </a:solidFill>
              </a:rPr>
              <a:t>Diferenciación</a:t>
            </a:r>
            <a:r>
              <a:rPr lang="es-ES" sz="1800" dirty="0"/>
              <a:t>: aplicaciones aún en desarrollo</a:t>
            </a:r>
          </a:p>
          <a:p>
            <a:pPr marL="806450" indent="-285750">
              <a:spcBef>
                <a:spcPts val="600"/>
              </a:spcBef>
              <a:spcAft>
                <a:spcPts val="1000"/>
              </a:spcAft>
              <a:buFont typeface="Wingdings" panose="05000000000000000000" pitchFamily="2" charset="2"/>
              <a:buChar char="Ø"/>
            </a:pPr>
            <a:r>
              <a:rPr lang="es-ES" sz="1600" dirty="0"/>
              <a:t>Navegación autónoma del vehículo</a:t>
            </a:r>
          </a:p>
          <a:p>
            <a:pPr marL="806450" indent="-285750"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es-ES" sz="1600" dirty="0"/>
              <a:t>Activación del </a:t>
            </a:r>
            <a:r>
              <a:rPr lang="es-ES" sz="1600" i="1" dirty="0"/>
              <a:t>airbag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="" xmlns:a16="http://schemas.microsoft.com/office/drawing/2014/main" id="{5702D560-FA58-4084-9683-28C66766158A}"/>
              </a:ext>
            </a:extLst>
          </p:cNvPr>
          <p:cNvSpPr txBox="1"/>
          <p:nvPr/>
        </p:nvSpPr>
        <p:spPr>
          <a:xfrm>
            <a:off x="0" y="2945561"/>
            <a:ext cx="3779912" cy="1215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sz="1800" dirty="0"/>
              <a:t>Sin productos sustitutivos a corto plazo</a:t>
            </a:r>
          </a:p>
          <a:p>
            <a:pPr marL="806450" indent="-285750"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es-ES" sz="1600" dirty="0"/>
              <a:t>Sistemas complementarios basados en imagen</a:t>
            </a:r>
          </a:p>
        </p:txBody>
      </p:sp>
      <p:grpSp>
        <p:nvGrpSpPr>
          <p:cNvPr id="17" name="Grupo 16">
            <a:extLst>
              <a:ext uri="{FF2B5EF4-FFF2-40B4-BE49-F238E27FC236}">
                <a16:creationId xmlns="" xmlns:a16="http://schemas.microsoft.com/office/drawing/2014/main" id="{8EACDD26-B749-47A2-AE81-A08DA9AFD77E}"/>
              </a:ext>
            </a:extLst>
          </p:cNvPr>
          <p:cNvGrpSpPr/>
          <p:nvPr/>
        </p:nvGrpSpPr>
        <p:grpSpPr>
          <a:xfrm>
            <a:off x="106743" y="987758"/>
            <a:ext cx="2449033" cy="1653348"/>
            <a:chOff x="833025" y="970649"/>
            <a:chExt cx="5469396" cy="3692400"/>
          </a:xfrm>
        </p:grpSpPr>
        <p:pic>
          <p:nvPicPr>
            <p:cNvPr id="19" name="Picture 2" descr="https://www.professionalacademy.com/media/images-news/Porters-Five-Forces.png">
              <a:extLst>
                <a:ext uri="{FF2B5EF4-FFF2-40B4-BE49-F238E27FC236}">
                  <a16:creationId xmlns="" xmlns:a16="http://schemas.microsoft.com/office/drawing/2014/main" id="{DF82B3A4-8B8D-4564-B925-A29AFB6F5C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3025" y="984880"/>
              <a:ext cx="5469396" cy="36781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2" descr="https://www.professionalacademy.com/media/images-news/Porters-Five-Forces.png">
              <a:extLst>
                <a:ext uri="{FF2B5EF4-FFF2-40B4-BE49-F238E27FC236}">
                  <a16:creationId xmlns="" xmlns:a16="http://schemas.microsoft.com/office/drawing/2014/main" id="{D8E7D495-F490-460A-BE0F-969653B05C7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5019" b="89963" l="10000" r="90000">
                          <a14:foregroundMark x1="60366" y1="7785" x2="61232" y2="7860"/>
                          <a14:foregroundMark x1="47264" y1="6644" x2="53374" y2="7176"/>
                          <a14:foregroundMark x1="37125" y1="5762" x2="41384" y2="6133"/>
                          <a14:foregroundMark x1="55628" y1="29704" x2="54267" y2="30624"/>
                          <a14:foregroundMark x1="62621" y1="24978" x2="60901" y2="26140"/>
                          <a14:foregroundMark x1="52450" y1="31337" x2="50391" y2="31582"/>
                          <a14:foregroundMark x1="36063" y1="25442" x2="39105" y2="16248"/>
                          <a14:foregroundMark x1="38481" y1="12026" x2="36625" y2="6506"/>
                          <a14:foregroundMark x1="35625" y1="24535" x2="43556" y2="30789"/>
                          <a14:foregroundMark x1="51333" y1="31833" x2="52625" y2="31970"/>
                          <a14:foregroundMark x1="66443" y1="19863" x2="61875" y2="16357"/>
                          <a14:foregroundMark x1="61875" y1="16357" x2="58078" y2="10498"/>
                          <a14:foregroundMark x1="44213" y1="7219" x2="40032" y2="13206"/>
                          <a14:foregroundMark x1="30540" y1="16924" x2="29875" y2="17100"/>
                          <a14:foregroundMark x1="32057" y1="16522" x2="30660" y2="16892"/>
                          <a14:foregroundMark x1="32547" y1="20743" x2="35875" y2="25279"/>
                          <a14:foregroundMark x1="29875" y1="17100" x2="31207" y2="18915"/>
                          <a14:backgroundMark x1="31125" y1="19145" x2="39375" y2="15056"/>
                          <a14:backgroundMark x1="39375" y1="15056" x2="33250" y2="5390"/>
                          <a14:backgroundMark x1="33250" y1="5390" x2="24125" y2="7435"/>
                          <a14:backgroundMark x1="24125" y1="7435" x2="17375" y2="15985"/>
                          <a14:backgroundMark x1="17375" y1="15985" x2="3500" y2="51301"/>
                          <a14:backgroundMark x1="3500" y1="51301" x2="15625" y2="75093"/>
                          <a14:backgroundMark x1="15625" y1="75093" x2="45125" y2="96840"/>
                          <a14:backgroundMark x1="45125" y1="96840" x2="52375" y2="89777"/>
                          <a14:backgroundMark x1="52375" y1="89777" x2="82625" y2="74535"/>
                          <a14:backgroundMark x1="82625" y1="74535" x2="88500" y2="63941"/>
                          <a14:backgroundMark x1="88500" y1="63941" x2="90875" y2="45725"/>
                          <a14:backgroundMark x1="90875" y1="45725" x2="82875" y2="26952"/>
                          <a14:backgroundMark x1="82875" y1="26952" x2="73125" y2="14498"/>
                          <a14:backgroundMark x1="73125" y1="14498" x2="63500" y2="9108"/>
                          <a14:backgroundMark x1="63500" y1="9108" x2="70125" y2="19145"/>
                          <a14:backgroundMark x1="70125" y1="19145" x2="61375" y2="30855"/>
                          <a14:backgroundMark x1="61375" y1="30855" x2="52375" y2="34387"/>
                          <a14:backgroundMark x1="52375" y1="34387" x2="42750" y2="33271"/>
                          <a14:backgroundMark x1="42750" y1="33271" x2="34125" y2="25836"/>
                          <a14:backgroundMark x1="34125" y1="25836" x2="31125" y2="19145"/>
                          <a14:backgroundMark x1="32625" y1="30112" x2="20375" y2="39591"/>
                          <a14:backgroundMark x1="20375" y1="39591" x2="15625" y2="51115"/>
                          <a14:backgroundMark x1="15625" y1="51115" x2="25625" y2="64312"/>
                          <a14:backgroundMark x1="25625" y1="64312" x2="66000" y2="74907"/>
                          <a14:backgroundMark x1="66000" y1="74907" x2="76125" y2="69703"/>
                          <a14:backgroundMark x1="76125" y1="69703" x2="77875" y2="53903"/>
                          <a14:backgroundMark x1="77875" y1="53903" x2="70875" y2="43123"/>
                          <a14:backgroundMark x1="70875" y1="43123" x2="60000" y2="37546"/>
                          <a14:backgroundMark x1="60000" y1="37546" x2="40500" y2="36245"/>
                          <a14:backgroundMark x1="40500" y1="36245" x2="32375" y2="30112"/>
                          <a14:backgroundMark x1="31625" y1="35130" x2="43750" y2="34944"/>
                          <a14:backgroundMark x1="43750" y1="34944" x2="79125" y2="46097"/>
                          <a14:backgroundMark x1="79125" y1="46097" x2="79750" y2="63755"/>
                          <a14:backgroundMark x1="79750" y1="63755" x2="71500" y2="76580"/>
                          <a14:backgroundMark x1="71500" y1="76580" x2="58750" y2="84201"/>
                          <a14:backgroundMark x1="58750" y1="84201" x2="47000" y2="83457"/>
                          <a14:backgroundMark x1="47000" y1="83457" x2="35000" y2="53717"/>
                          <a14:backgroundMark x1="35000" y1="53717" x2="31375" y2="35502"/>
                          <a14:backgroundMark x1="62250" y1="41450" x2="53375" y2="42565"/>
                          <a14:backgroundMark x1="53375" y1="42565" x2="55750" y2="29182"/>
                          <a14:backgroundMark x1="55750" y1="29182" x2="64375" y2="28439"/>
                          <a14:backgroundMark x1="64375" y1="28439" x2="62125" y2="41450"/>
                          <a14:backgroundMark x1="62125" y1="41450" x2="62000" y2="41450"/>
                          <a14:backgroundMark x1="68125" y1="15428" x2="50750" y2="3160"/>
                          <a14:backgroundMark x1="50750" y1="3160" x2="41875" y2="4833"/>
                          <a14:backgroundMark x1="41875" y1="4833" x2="56500" y2="186"/>
                          <a14:backgroundMark x1="56500" y1="186" x2="64625" y2="7249"/>
                          <a14:backgroundMark x1="64625" y1="7249" x2="67875" y2="1542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829" r="30674" b="64301"/>
            <a:stretch/>
          </p:blipFill>
          <p:spPr bwMode="auto">
            <a:xfrm>
              <a:off x="2483768" y="970649"/>
              <a:ext cx="2160240" cy="13130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" name="Rectángulo 9">
            <a:hlinkClick r:id="rId7" action="ppaction://hlinksldjump"/>
            <a:extLst>
              <a:ext uri="{FF2B5EF4-FFF2-40B4-BE49-F238E27FC236}">
                <a16:creationId xmlns="" xmlns:a16="http://schemas.microsoft.com/office/drawing/2014/main" id="{A1CD32E1-17C3-4FFA-87C6-7984105554BF}"/>
              </a:ext>
            </a:extLst>
          </p:cNvPr>
          <p:cNvSpPr/>
          <p:nvPr/>
        </p:nvSpPr>
        <p:spPr>
          <a:xfrm>
            <a:off x="8472458" y="4663217"/>
            <a:ext cx="658958" cy="480283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0229208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="" xmlns:a16="http://schemas.microsoft.com/office/drawing/2014/main" id="{B2D0041E-570A-4C36-90E0-B5B18A753EF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68</a:t>
            </a:fld>
            <a:endParaRPr lang="en-US"/>
          </a:p>
        </p:txBody>
      </p:sp>
      <p:sp>
        <p:nvSpPr>
          <p:cNvPr id="13" name="Rectángulo 12">
            <a:extLst>
              <a:ext uri="{FF2B5EF4-FFF2-40B4-BE49-F238E27FC236}">
                <a16:creationId xmlns="" xmlns:a16="http://schemas.microsoft.com/office/drawing/2014/main" id="{078FFAD6-B404-4393-9268-F54CFEF0A6DB}"/>
              </a:ext>
            </a:extLst>
          </p:cNvPr>
          <p:cNvSpPr/>
          <p:nvPr/>
        </p:nvSpPr>
        <p:spPr>
          <a:xfrm>
            <a:off x="3543116" y="1027297"/>
            <a:ext cx="2364750" cy="3838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15000"/>
              </a:lnSpc>
              <a:spcAft>
                <a:spcPts val="1000"/>
              </a:spcAft>
            </a:pPr>
            <a:r>
              <a:rPr lang="es-ES" sz="1800" b="1" u="sng" dirty="0">
                <a:ea typeface="Times New Roman" panose="02020603050405020304" pitchFamily="18" charset="0"/>
                <a:cs typeface="Times New Roman" panose="02020603050405020304" pitchFamily="18" charset="0"/>
              </a:rPr>
              <a:t>Barreras de entrada</a:t>
            </a:r>
            <a:endParaRPr lang="es-ES" sz="1800" dirty="0"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CuadroTexto 15">
            <a:extLst>
              <a:ext uri="{FF2B5EF4-FFF2-40B4-BE49-F238E27FC236}">
                <a16:creationId xmlns="" xmlns:a16="http://schemas.microsoft.com/office/drawing/2014/main" id="{5702D560-FA58-4084-9683-28C66766158A}"/>
              </a:ext>
            </a:extLst>
          </p:cNvPr>
          <p:cNvSpPr txBox="1"/>
          <p:nvPr/>
        </p:nvSpPr>
        <p:spPr>
          <a:xfrm>
            <a:off x="2897041" y="1547466"/>
            <a:ext cx="6021651" cy="2595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sz="1800" dirty="0">
                <a:solidFill>
                  <a:srgbClr val="FF0000"/>
                </a:solidFill>
              </a:rPr>
              <a:t>Fuertes economías de escala</a:t>
            </a:r>
          </a:p>
          <a:p>
            <a:pPr marL="285750" indent="-285750"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sz="1800" dirty="0">
                <a:solidFill>
                  <a:srgbClr val="FF0000"/>
                </a:solidFill>
              </a:rPr>
              <a:t>Especialización en los procesos de trabajo</a:t>
            </a:r>
          </a:p>
          <a:p>
            <a:pPr marL="285750" indent="-285750"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sz="1800" dirty="0">
                <a:solidFill>
                  <a:srgbClr val="00B050"/>
                </a:solidFill>
              </a:rPr>
              <a:t>Regulación y apoyo institucional</a:t>
            </a:r>
          </a:p>
          <a:p>
            <a:pPr marL="620713" lvl="4">
              <a:spcAft>
                <a:spcPts val="600"/>
              </a:spcAft>
            </a:pPr>
            <a:r>
              <a:rPr lang="es-ES" sz="1800" i="1" dirty="0"/>
              <a:t>El Gobierno de Israel clasifica los vehículos por nivel de funciones de seguridad, dichas categorías se vinculan a beneficios fiscales 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s-ES" sz="1800" dirty="0"/>
          </a:p>
        </p:txBody>
      </p:sp>
      <p:sp>
        <p:nvSpPr>
          <p:cNvPr id="23" name="Título 1">
            <a:extLst>
              <a:ext uri="{FF2B5EF4-FFF2-40B4-BE49-F238E27FC236}">
                <a16:creationId xmlns="" xmlns:a16="http://schemas.microsoft.com/office/drawing/2014/main" id="{4E216CD7-F6D2-47EF-B351-3A4434847A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0346" y="123478"/>
            <a:ext cx="6722357" cy="572700"/>
          </a:xfrm>
        </p:spPr>
        <p:txBody>
          <a:bodyPr/>
          <a:lstStyle/>
          <a:p>
            <a:pPr algn="ctr"/>
            <a:r>
              <a:rPr lang="es-ES" dirty="0"/>
              <a:t>Amenaza de Nuevos Entrantes</a:t>
            </a:r>
            <a:endParaRPr lang="en-US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03" y="2926442"/>
            <a:ext cx="3343275" cy="1933575"/>
          </a:xfrm>
          <a:prstGeom prst="rect">
            <a:avLst/>
          </a:prstGeom>
        </p:spPr>
      </p:pic>
      <p:grpSp>
        <p:nvGrpSpPr>
          <p:cNvPr id="11" name="Grupo 10">
            <a:extLst>
              <a:ext uri="{FF2B5EF4-FFF2-40B4-BE49-F238E27FC236}">
                <a16:creationId xmlns="" xmlns:a16="http://schemas.microsoft.com/office/drawing/2014/main" id="{8EACDD26-B749-47A2-AE81-A08DA9AFD77E}"/>
              </a:ext>
            </a:extLst>
          </p:cNvPr>
          <p:cNvGrpSpPr/>
          <p:nvPr/>
        </p:nvGrpSpPr>
        <p:grpSpPr>
          <a:xfrm>
            <a:off x="106743" y="994130"/>
            <a:ext cx="2449033" cy="1649628"/>
            <a:chOff x="833025" y="984880"/>
            <a:chExt cx="5469396" cy="3684091"/>
          </a:xfrm>
        </p:grpSpPr>
        <p:pic>
          <p:nvPicPr>
            <p:cNvPr id="15" name="Picture 2" descr="https://www.professionalacademy.com/media/images-news/Porters-Five-Forces.png">
              <a:extLst>
                <a:ext uri="{FF2B5EF4-FFF2-40B4-BE49-F238E27FC236}">
                  <a16:creationId xmlns="" xmlns:a16="http://schemas.microsoft.com/office/drawing/2014/main" id="{DF82B3A4-8B8D-4564-B925-A29AFB6F5C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3025" y="984880"/>
              <a:ext cx="5469396" cy="36781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2" descr="https://www.professionalacademy.com/media/images-news/Porters-Five-Forces.png">
              <a:extLst>
                <a:ext uri="{FF2B5EF4-FFF2-40B4-BE49-F238E27FC236}">
                  <a16:creationId xmlns="" xmlns:a16="http://schemas.microsoft.com/office/drawing/2014/main" id="{95E85537-9B65-4A58-9086-4924FA89A2A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851" b="92751" l="10000" r="90000">
                          <a14:foregroundMark x1="34918" y1="75396" x2="44874" y2="67531"/>
                          <a14:foregroundMark x1="47413" y1="67154" x2="63750" y2="74907"/>
                          <a14:foregroundMark x1="63750" y1="74907" x2="58250" y2="86245"/>
                          <a14:foregroundMark x1="58250" y1="86245" x2="50625" y2="93494"/>
                          <a14:foregroundMark x1="50625" y1="93494" x2="41250" y2="92751"/>
                          <a14:foregroundMark x1="41250" y1="92751" x2="37000" y2="81041"/>
                          <a14:foregroundMark x1="37000" y1="81041" x2="30431" y2="79327"/>
                          <a14:backgroundMark x1="28250" y1="79182" x2="44375" y2="65056"/>
                          <a14:backgroundMark x1="44375" y1="65056" x2="53125" y2="63755"/>
                          <a14:backgroundMark x1="53125" y1="63755" x2="72500" y2="71375"/>
                          <a14:backgroundMark x1="72500" y1="71375" x2="79500" y2="55762"/>
                          <a14:backgroundMark x1="79500" y1="55762" x2="85750" y2="14498"/>
                          <a14:backgroundMark x1="85750" y1="14498" x2="46750" y2="5390"/>
                          <a14:backgroundMark x1="46750" y1="5390" x2="11625" y2="13755"/>
                          <a14:backgroundMark x1="11625" y1="13755" x2="3625" y2="21933"/>
                          <a14:backgroundMark x1="3625" y1="21933" x2="1250" y2="34758"/>
                          <a14:backgroundMark x1="1250" y1="34758" x2="4250" y2="54275"/>
                          <a14:backgroundMark x1="4250" y1="54275" x2="10250" y2="68216"/>
                          <a14:backgroundMark x1="10250" y1="68216" x2="19375" y2="78625"/>
                          <a14:backgroundMark x1="19375" y1="78625" x2="28250" y2="78996"/>
                          <a14:backgroundMark x1="28250" y1="78996" x2="28250" y2="7881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005" t="64301" r="30497"/>
            <a:stretch/>
          </p:blipFill>
          <p:spPr bwMode="auto">
            <a:xfrm>
              <a:off x="2483767" y="3355902"/>
              <a:ext cx="2160241" cy="13130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" name="Rectángulo 9">
            <a:hlinkClick r:id="rId6" action="ppaction://hlinksldjump"/>
            <a:extLst>
              <a:ext uri="{FF2B5EF4-FFF2-40B4-BE49-F238E27FC236}">
                <a16:creationId xmlns="" xmlns:a16="http://schemas.microsoft.com/office/drawing/2014/main" id="{52857A31-289B-4E5B-B090-5BEB5892754F}"/>
              </a:ext>
            </a:extLst>
          </p:cNvPr>
          <p:cNvSpPr/>
          <p:nvPr/>
        </p:nvSpPr>
        <p:spPr>
          <a:xfrm>
            <a:off x="8472458" y="4663217"/>
            <a:ext cx="658958" cy="480283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7039532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="" xmlns:a16="http://schemas.microsoft.com/office/drawing/2014/main" id="{B2D0041E-570A-4C36-90E0-B5B18A753EF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69</a:t>
            </a:fld>
            <a:endParaRPr lang="en-US"/>
          </a:p>
        </p:txBody>
      </p:sp>
      <p:sp>
        <p:nvSpPr>
          <p:cNvPr id="13" name="Rectángulo 12">
            <a:extLst>
              <a:ext uri="{FF2B5EF4-FFF2-40B4-BE49-F238E27FC236}">
                <a16:creationId xmlns="" xmlns:a16="http://schemas.microsoft.com/office/drawing/2014/main" id="{078FFAD6-B404-4393-9268-F54CFEF0A6DB}"/>
              </a:ext>
            </a:extLst>
          </p:cNvPr>
          <p:cNvSpPr/>
          <p:nvPr/>
        </p:nvSpPr>
        <p:spPr>
          <a:xfrm>
            <a:off x="4499992" y="1271433"/>
            <a:ext cx="1353256" cy="41620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15000"/>
              </a:lnSpc>
              <a:spcAft>
                <a:spcPts val="1000"/>
              </a:spcAft>
            </a:pPr>
            <a:r>
              <a:rPr lang="es-ES" sz="2000" b="1" u="sng" dirty="0">
                <a:ea typeface="Times New Roman" panose="02020603050405020304" pitchFamily="18" charset="0"/>
                <a:cs typeface="Times New Roman" panose="02020603050405020304" pitchFamily="18" charset="0"/>
              </a:rPr>
              <a:t>Hardware</a:t>
            </a:r>
            <a:endParaRPr lang="es-ES" sz="2000" dirty="0"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CuadroTexto 15">
            <a:extLst>
              <a:ext uri="{FF2B5EF4-FFF2-40B4-BE49-F238E27FC236}">
                <a16:creationId xmlns="" xmlns:a16="http://schemas.microsoft.com/office/drawing/2014/main" id="{5702D560-FA58-4084-9683-28C66766158A}"/>
              </a:ext>
            </a:extLst>
          </p:cNvPr>
          <p:cNvSpPr txBox="1"/>
          <p:nvPr/>
        </p:nvSpPr>
        <p:spPr>
          <a:xfrm>
            <a:off x="3350577" y="1796030"/>
            <a:ext cx="4588904" cy="21082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ES" sz="1800" dirty="0"/>
              <a:t>Vivaldi: Antenas impresas</a:t>
            </a:r>
          </a:p>
          <a:p>
            <a:pPr marL="285750" indent="-285750">
              <a:spcBef>
                <a:spcPts val="12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sz="1800" dirty="0"/>
              <a:t>Proceso de fabricación: foto-grabado </a:t>
            </a:r>
          </a:p>
          <a:p>
            <a:pPr marL="541338">
              <a:spcAft>
                <a:spcPts val="600"/>
              </a:spcAft>
            </a:pPr>
            <a:r>
              <a:rPr lang="es-ES" sz="1600" dirty="0"/>
              <a:t>Común, bajo coste.</a:t>
            </a:r>
          </a:p>
          <a:p>
            <a:pPr marL="285750" indent="-285750">
              <a:spcBef>
                <a:spcPts val="12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sz="1800" dirty="0"/>
              <a:t>Gran cantidad de proveedores</a:t>
            </a:r>
          </a:p>
          <a:p>
            <a:pPr marL="541338">
              <a:spcAft>
                <a:spcPts val="600"/>
              </a:spcAft>
            </a:pPr>
            <a:r>
              <a:rPr lang="es-ES" sz="1600" dirty="0"/>
              <a:t>ELATE S.A., con sede en Madrid</a:t>
            </a:r>
          </a:p>
        </p:txBody>
      </p:sp>
      <p:sp>
        <p:nvSpPr>
          <p:cNvPr id="23" name="Título 1">
            <a:extLst>
              <a:ext uri="{FF2B5EF4-FFF2-40B4-BE49-F238E27FC236}">
                <a16:creationId xmlns="" xmlns:a16="http://schemas.microsoft.com/office/drawing/2014/main" id="{4E216CD7-F6D2-47EF-B351-3A4434847A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0346" y="123478"/>
            <a:ext cx="6722357" cy="572700"/>
          </a:xfrm>
        </p:spPr>
        <p:txBody>
          <a:bodyPr/>
          <a:lstStyle/>
          <a:p>
            <a:pPr algn="ctr"/>
            <a:r>
              <a:rPr lang="es-ES" dirty="0"/>
              <a:t>Poder de Negociación de Proveedores</a:t>
            </a:r>
            <a:endParaRPr lang="en-US" dirty="0"/>
          </a:p>
        </p:txBody>
      </p:sp>
      <p:sp>
        <p:nvSpPr>
          <p:cNvPr id="20" name="Rectángulo 19"/>
          <p:cNvSpPr/>
          <p:nvPr/>
        </p:nvSpPr>
        <p:spPr>
          <a:xfrm>
            <a:off x="3711239" y="4155926"/>
            <a:ext cx="32944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600" b="1" dirty="0">
                <a:solidFill>
                  <a:srgbClr val="00B05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Reducido poder de negociación</a:t>
            </a:r>
          </a:p>
        </p:txBody>
      </p:sp>
      <p:grpSp>
        <p:nvGrpSpPr>
          <p:cNvPr id="24" name="Grupo 23">
            <a:extLst>
              <a:ext uri="{FF2B5EF4-FFF2-40B4-BE49-F238E27FC236}">
                <a16:creationId xmlns="" xmlns:a16="http://schemas.microsoft.com/office/drawing/2014/main" id="{8EACDD26-B749-47A2-AE81-A08DA9AFD77E}"/>
              </a:ext>
            </a:extLst>
          </p:cNvPr>
          <p:cNvGrpSpPr/>
          <p:nvPr/>
        </p:nvGrpSpPr>
        <p:grpSpPr>
          <a:xfrm>
            <a:off x="106743" y="994130"/>
            <a:ext cx="2449033" cy="1646976"/>
            <a:chOff x="833025" y="984880"/>
            <a:chExt cx="5469396" cy="3678169"/>
          </a:xfrm>
        </p:grpSpPr>
        <p:pic>
          <p:nvPicPr>
            <p:cNvPr id="26" name="Picture 2" descr="https://www.professionalacademy.com/media/images-news/Porters-Five-Forces.png">
              <a:extLst>
                <a:ext uri="{FF2B5EF4-FFF2-40B4-BE49-F238E27FC236}">
                  <a16:creationId xmlns="" xmlns:a16="http://schemas.microsoft.com/office/drawing/2014/main" id="{DF82B3A4-8B8D-4564-B925-A29AFB6F5C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3025" y="984880"/>
              <a:ext cx="5469396" cy="36781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2" descr="https://www.professionalacademy.com/media/images-news/Porters-Five-Forces.png">
              <a:extLst>
                <a:ext uri="{FF2B5EF4-FFF2-40B4-BE49-F238E27FC236}">
                  <a16:creationId xmlns="" xmlns:a16="http://schemas.microsoft.com/office/drawing/2014/main" id="{7F6D0B2E-F271-4120-BA41-8F64C1C2F93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9851" b="89963" l="2500" r="90000">
                          <a14:foregroundMark x1="9621" y1="36606" x2="11875" y2="36989"/>
                          <a14:foregroundMark x1="11875" y1="36989" x2="14559" y2="36782"/>
                          <a14:foregroundMark x1="22902" y1="36960" x2="30250" y2="40706"/>
                          <a14:foregroundMark x1="30250" y1="40706" x2="27375" y2="53903"/>
                          <a14:foregroundMark x1="27375" y1="53903" x2="19375" y2="58922"/>
                          <a14:foregroundMark x1="19375" y1="58922" x2="10250" y2="57249"/>
                          <a14:foregroundMark x1="10250" y1="57249" x2="3302" y2="37419"/>
                          <a14:backgroundMark x1="41625" y1="31784" x2="35750" y2="42751"/>
                          <a14:backgroundMark x1="35750" y1="42751" x2="37500" y2="56320"/>
                          <a14:backgroundMark x1="37500" y1="56320" x2="45625" y2="65056"/>
                          <a14:backgroundMark x1="45625" y1="65056" x2="56750" y2="63383"/>
                          <a14:backgroundMark x1="56750" y1="63383" x2="61125" y2="50929"/>
                          <a14:backgroundMark x1="61125" y1="50929" x2="58000" y2="38104"/>
                          <a14:backgroundMark x1="58000" y1="38104" x2="50875" y2="30112"/>
                          <a14:backgroundMark x1="50875" y1="30112" x2="41375" y2="31413"/>
                          <a14:backgroundMark x1="48625" y1="34387" x2="52250" y2="49257"/>
                          <a14:backgroundMark x1="52250" y1="49257" x2="48125" y2="36989"/>
                          <a14:backgroundMark x1="48125" y1="36989" x2="47625" y2="36989"/>
                          <a14:backgroundMark x1="39250" y1="32528" x2="33750" y2="50929"/>
                          <a14:backgroundMark x1="33750" y1="50929" x2="39250" y2="64312"/>
                          <a14:backgroundMark x1="39250" y1="64312" x2="58375" y2="70074"/>
                          <a14:backgroundMark x1="58375" y1="70074" x2="65375" y2="59294"/>
                          <a14:backgroundMark x1="65375" y1="59294" x2="59875" y2="40335"/>
                          <a14:backgroundMark x1="59875" y1="40335" x2="53625" y2="30483"/>
                          <a14:backgroundMark x1="53625" y1="30483" x2="44250" y2="27695"/>
                          <a14:backgroundMark x1="44250" y1="27695" x2="39000" y2="33271"/>
                          <a14:backgroundMark x1="22625" y1="36245" x2="4125" y2="31784"/>
                          <a14:backgroundMark x1="4125" y1="31784" x2="12000" y2="21375"/>
                          <a14:backgroundMark x1="12000" y1="21375" x2="22625" y2="35130"/>
                          <a14:backgroundMark x1="1250" y1="39219" x2="4750" y2="51673"/>
                          <a14:backgroundMark x1="4750" y1="51673" x2="1250" y2="39777"/>
                          <a14:backgroundMark x1="9625" y1="36617" x2="1125" y2="33829"/>
                          <a14:backgroundMark x1="1125" y1="33829" x2="9125" y2="362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1123" r="64728" b="37554"/>
            <a:stretch/>
          </p:blipFill>
          <p:spPr bwMode="auto">
            <a:xfrm>
              <a:off x="842649" y="2139701"/>
              <a:ext cx="1929151" cy="11521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" name="Imagen 5">
            <a:extLst>
              <a:ext uri="{FF2B5EF4-FFF2-40B4-BE49-F238E27FC236}">
                <a16:creationId xmlns="" xmlns:a16="http://schemas.microsoft.com/office/drawing/2014/main" id="{F69AE275-2BF2-401B-A941-5A048A5664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592" y="2747440"/>
            <a:ext cx="1629854" cy="2108269"/>
          </a:xfrm>
          <a:prstGeom prst="rect">
            <a:avLst/>
          </a:prstGeom>
        </p:spPr>
      </p:pic>
      <p:sp>
        <p:nvSpPr>
          <p:cNvPr id="11" name="Rectángulo 10">
            <a:hlinkClick r:id="rId6" action="ppaction://hlinksldjump"/>
            <a:extLst>
              <a:ext uri="{FF2B5EF4-FFF2-40B4-BE49-F238E27FC236}">
                <a16:creationId xmlns="" xmlns:a16="http://schemas.microsoft.com/office/drawing/2014/main" id="{072186FD-F0A3-487C-B61A-1A719455575D}"/>
              </a:ext>
            </a:extLst>
          </p:cNvPr>
          <p:cNvSpPr/>
          <p:nvPr/>
        </p:nvSpPr>
        <p:spPr>
          <a:xfrm>
            <a:off x="8472458" y="4663217"/>
            <a:ext cx="658958" cy="480283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080785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00" r="8263"/>
          <a:stretch/>
        </p:blipFill>
        <p:spPr>
          <a:xfrm>
            <a:off x="26826" y="1138777"/>
            <a:ext cx="5806832" cy="3224000"/>
          </a:xfrm>
          <a:prstGeom prst="rect">
            <a:avLst/>
          </a:prstGeom>
        </p:spPr>
      </p:pic>
      <p:cxnSp>
        <p:nvCxnSpPr>
          <p:cNvPr id="25" name="Conector recto 24"/>
          <p:cNvCxnSpPr/>
          <p:nvPr/>
        </p:nvCxnSpPr>
        <p:spPr>
          <a:xfrm>
            <a:off x="5742000" y="1047208"/>
            <a:ext cx="0" cy="3168415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Imagen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1931" y="2844895"/>
            <a:ext cx="3873094" cy="1917834"/>
          </a:xfrm>
          <a:prstGeom prst="rect">
            <a:avLst/>
          </a:prstGeom>
        </p:spPr>
      </p:pic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7</a:t>
            </a:fld>
            <a:endParaRPr lang="en-US"/>
          </a:p>
        </p:txBody>
      </p:sp>
      <p:cxnSp>
        <p:nvCxnSpPr>
          <p:cNvPr id="19" name="Conector recto 18"/>
          <p:cNvCxnSpPr/>
          <p:nvPr/>
        </p:nvCxnSpPr>
        <p:spPr>
          <a:xfrm>
            <a:off x="6408000" y="2628000"/>
            <a:ext cx="0" cy="197488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cto 20"/>
          <p:cNvCxnSpPr/>
          <p:nvPr/>
        </p:nvCxnSpPr>
        <p:spPr>
          <a:xfrm>
            <a:off x="6984000" y="2628000"/>
            <a:ext cx="0" cy="197488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21"/>
          <p:cNvCxnSpPr/>
          <p:nvPr/>
        </p:nvCxnSpPr>
        <p:spPr>
          <a:xfrm>
            <a:off x="504000" y="1059519"/>
            <a:ext cx="0" cy="3168415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ángulo 25"/>
          <p:cNvSpPr/>
          <p:nvPr/>
        </p:nvSpPr>
        <p:spPr>
          <a:xfrm>
            <a:off x="6984000" y="1500446"/>
            <a:ext cx="1152128" cy="43146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28" name="Conector recto de flecha 27"/>
          <p:cNvCxnSpPr/>
          <p:nvPr/>
        </p:nvCxnSpPr>
        <p:spPr>
          <a:xfrm>
            <a:off x="6532594" y="1572164"/>
            <a:ext cx="1944216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recto de flecha 28"/>
          <p:cNvCxnSpPr/>
          <p:nvPr/>
        </p:nvCxnSpPr>
        <p:spPr>
          <a:xfrm>
            <a:off x="5908040" y="1851572"/>
            <a:ext cx="2373692" cy="8624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ángulo 29"/>
          <p:cNvSpPr/>
          <p:nvPr/>
        </p:nvSpPr>
        <p:spPr>
          <a:xfrm>
            <a:off x="8273167" y="1814631"/>
            <a:ext cx="280501" cy="9349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CuadroTexto 30"/>
              <p:cNvSpPr txBox="1"/>
              <p:nvPr/>
            </p:nvSpPr>
            <p:spPr>
              <a:xfrm>
                <a:off x="8290020" y="1590010"/>
                <a:ext cx="246086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50 </m:t>
                      </m:r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</a:rPr>
                        <m:t>Ω</m:t>
                      </m:r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31" name="CuadroTexto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0020" y="1590010"/>
                <a:ext cx="246086" cy="215444"/>
              </a:xfrm>
              <a:prstGeom prst="rect">
                <a:avLst/>
              </a:prstGeom>
              <a:blipFill rotWithShape="0">
                <a:blip r:embed="rId4"/>
                <a:stretch>
                  <a:fillRect l="-27500" r="-72500" b="-8571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Conector recto de flecha 31"/>
          <p:cNvCxnSpPr/>
          <p:nvPr/>
        </p:nvCxnSpPr>
        <p:spPr>
          <a:xfrm flipH="1">
            <a:off x="8836471" y="1754948"/>
            <a:ext cx="369" cy="189232"/>
          </a:xfrm>
          <a:prstGeom prst="straightConnector1">
            <a:avLst/>
          </a:prstGeom>
          <a:ln w="190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ctor recto de flecha 32"/>
          <p:cNvCxnSpPr/>
          <p:nvPr/>
        </p:nvCxnSpPr>
        <p:spPr>
          <a:xfrm flipH="1">
            <a:off x="8899575" y="1800513"/>
            <a:ext cx="369" cy="91132"/>
          </a:xfrm>
          <a:prstGeom prst="straightConnector1">
            <a:avLst/>
          </a:prstGeom>
          <a:ln w="190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cto de flecha 33"/>
          <p:cNvCxnSpPr/>
          <p:nvPr/>
        </p:nvCxnSpPr>
        <p:spPr>
          <a:xfrm>
            <a:off x="8962309" y="1832998"/>
            <a:ext cx="0" cy="28981"/>
          </a:xfrm>
          <a:prstGeom prst="straightConnector1">
            <a:avLst/>
          </a:prstGeom>
          <a:ln w="190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cto de flecha 34"/>
          <p:cNvCxnSpPr/>
          <p:nvPr/>
        </p:nvCxnSpPr>
        <p:spPr>
          <a:xfrm flipH="1" flipV="1">
            <a:off x="8546786" y="1860196"/>
            <a:ext cx="285900" cy="1017"/>
          </a:xfrm>
          <a:prstGeom prst="straightConnector1">
            <a:avLst/>
          </a:prstGeom>
          <a:ln w="190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Marcador de texto 3"/>
          <p:cNvSpPr txBox="1">
            <a:spLocks/>
          </p:cNvSpPr>
          <p:nvPr/>
        </p:nvSpPr>
        <p:spPr>
          <a:xfrm>
            <a:off x="6577855" y="3267750"/>
            <a:ext cx="1825757" cy="664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 algn="just">
              <a:buNone/>
            </a:pPr>
            <a:r>
              <a:rPr lang="es-ES" b="1" dirty="0">
                <a:solidFill>
                  <a:schemeClr val="tx1"/>
                </a:solidFill>
              </a:rPr>
              <a:t>DATASHEET</a:t>
            </a:r>
          </a:p>
          <a:p>
            <a:pPr marL="114300" indent="0">
              <a:buFont typeface="Arial"/>
              <a:buNone/>
            </a:pPr>
            <a:r>
              <a:rPr lang="es-ES" dirty="0">
                <a:solidFill>
                  <a:schemeClr val="tx1"/>
                </a:solidFill>
              </a:rPr>
              <a:t/>
            </a:r>
            <a:br>
              <a:rPr lang="es-ES" dirty="0">
                <a:solidFill>
                  <a:schemeClr val="tx1"/>
                </a:solidFill>
              </a:rPr>
            </a:b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24" name="Título 1"/>
          <p:cNvSpPr txBox="1">
            <a:spLocks/>
          </p:cNvSpPr>
          <p:nvPr/>
        </p:nvSpPr>
        <p:spPr>
          <a:xfrm>
            <a:off x="910951" y="55866"/>
            <a:ext cx="7860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 dirty="0"/>
              <a:t>Acoplador CP0302</a:t>
            </a:r>
            <a:endParaRPr lang="en-US" dirty="0">
              <a:solidFill>
                <a:srgbClr val="595959"/>
              </a:solidFill>
            </a:endParaRPr>
          </a:p>
        </p:txBody>
      </p:sp>
      <p:sp>
        <p:nvSpPr>
          <p:cNvPr id="27" name="CuadroTexto 26"/>
          <p:cNvSpPr txBox="1"/>
          <p:nvPr/>
        </p:nvSpPr>
        <p:spPr>
          <a:xfrm>
            <a:off x="7208478" y="1180909"/>
            <a:ext cx="9232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i="1" dirty="0" err="1"/>
              <a:t>Coupler</a:t>
            </a:r>
            <a:endParaRPr lang="es-ES" i="1" dirty="0"/>
          </a:p>
        </p:txBody>
      </p:sp>
      <p:sp>
        <p:nvSpPr>
          <p:cNvPr id="36" name="Rectángulo 35">
            <a:hlinkClick r:id="rId5" action="ppaction://hlinksldjump"/>
            <a:extLst>
              <a:ext uri="{FF2B5EF4-FFF2-40B4-BE49-F238E27FC236}">
                <a16:creationId xmlns="" xmlns:a16="http://schemas.microsoft.com/office/drawing/2014/main" id="{867485B3-5D39-45B5-9043-27DD611FC679}"/>
              </a:ext>
            </a:extLst>
          </p:cNvPr>
          <p:cNvSpPr/>
          <p:nvPr/>
        </p:nvSpPr>
        <p:spPr>
          <a:xfrm>
            <a:off x="8472458" y="4663217"/>
            <a:ext cx="658958" cy="480283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6447481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="" xmlns:a16="http://schemas.microsoft.com/office/drawing/2014/main" id="{B2D0041E-570A-4C36-90E0-B5B18A753EF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70</a:t>
            </a:fld>
            <a:endParaRPr lang="en-US"/>
          </a:p>
        </p:txBody>
      </p:sp>
      <p:sp>
        <p:nvSpPr>
          <p:cNvPr id="23" name="Título 1">
            <a:extLst>
              <a:ext uri="{FF2B5EF4-FFF2-40B4-BE49-F238E27FC236}">
                <a16:creationId xmlns="" xmlns:a16="http://schemas.microsoft.com/office/drawing/2014/main" id="{4E216CD7-F6D2-47EF-B351-3A4434847A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0346" y="123478"/>
            <a:ext cx="6722357" cy="572700"/>
          </a:xfrm>
        </p:spPr>
        <p:txBody>
          <a:bodyPr/>
          <a:lstStyle/>
          <a:p>
            <a:pPr algn="ctr"/>
            <a:r>
              <a:rPr lang="es-ES" dirty="0"/>
              <a:t>Poder de Negociación de Clientes</a:t>
            </a:r>
            <a:endParaRPr lang="en-US" dirty="0"/>
          </a:p>
        </p:txBody>
      </p:sp>
      <p:sp>
        <p:nvSpPr>
          <p:cNvPr id="8" name="CuadroTexto 7">
            <a:extLst>
              <a:ext uri="{FF2B5EF4-FFF2-40B4-BE49-F238E27FC236}">
                <a16:creationId xmlns="" xmlns:a16="http://schemas.microsoft.com/office/drawing/2014/main" id="{5702D560-FA58-4084-9683-28C66766158A}"/>
              </a:ext>
            </a:extLst>
          </p:cNvPr>
          <p:cNvSpPr txBox="1"/>
          <p:nvPr/>
        </p:nvSpPr>
        <p:spPr>
          <a:xfrm>
            <a:off x="2773304" y="1127881"/>
            <a:ext cx="5472608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ES" sz="1800" dirty="0">
                <a:solidFill>
                  <a:srgbClr val="FF0000"/>
                </a:solidFill>
              </a:rPr>
              <a:t>Amplia oferta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ES" sz="1800" b="1" dirty="0">
                <a:solidFill>
                  <a:srgbClr val="FF0000"/>
                </a:solidFill>
              </a:rPr>
              <a:t>Alto riesgo de integración vertical del cliente </a:t>
            </a:r>
          </a:p>
          <a:p>
            <a:pPr marL="806450" indent="-28575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s-ES" sz="1600" dirty="0"/>
              <a:t>Las marcas fabrican sus propios sistemas</a:t>
            </a:r>
          </a:p>
        </p:txBody>
      </p:sp>
      <p:grpSp>
        <p:nvGrpSpPr>
          <p:cNvPr id="12" name="Grupo 11">
            <a:extLst>
              <a:ext uri="{FF2B5EF4-FFF2-40B4-BE49-F238E27FC236}">
                <a16:creationId xmlns="" xmlns:a16="http://schemas.microsoft.com/office/drawing/2014/main" id="{8EACDD26-B749-47A2-AE81-A08DA9AFD77E}"/>
              </a:ext>
            </a:extLst>
          </p:cNvPr>
          <p:cNvGrpSpPr/>
          <p:nvPr/>
        </p:nvGrpSpPr>
        <p:grpSpPr>
          <a:xfrm>
            <a:off x="98125" y="991478"/>
            <a:ext cx="2457651" cy="1646976"/>
            <a:chOff x="833025" y="984880"/>
            <a:chExt cx="5488642" cy="3678169"/>
          </a:xfrm>
        </p:grpSpPr>
        <p:pic>
          <p:nvPicPr>
            <p:cNvPr id="14" name="Picture 2" descr="https://www.professionalacademy.com/media/images-news/Porters-Five-Forces.png">
              <a:extLst>
                <a:ext uri="{FF2B5EF4-FFF2-40B4-BE49-F238E27FC236}">
                  <a16:creationId xmlns="" xmlns:a16="http://schemas.microsoft.com/office/drawing/2014/main" id="{DF82B3A4-8B8D-4564-B925-A29AFB6F5C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3025" y="984880"/>
              <a:ext cx="5469396" cy="36781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2" descr="https://www.professionalacademy.com/media/images-news/Porters-Five-Forces.png">
              <a:extLst>
                <a:ext uri="{FF2B5EF4-FFF2-40B4-BE49-F238E27FC236}">
                  <a16:creationId xmlns="" xmlns:a16="http://schemas.microsoft.com/office/drawing/2014/main" id="{F4F8A683-09CC-4948-9B35-F01E4CF3243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9665" b="89963" l="10000" r="93375">
                          <a14:foregroundMark x1="64375" y1="46654" x2="71125" y2="36803"/>
                          <a14:foregroundMark x1="71125" y1="36803" x2="80375" y2="36617"/>
                          <a14:foregroundMark x1="80375" y1="36617" x2="90500" y2="37175"/>
                          <a14:foregroundMark x1="90500" y1="37175" x2="92000" y2="51487"/>
                          <a14:foregroundMark x1="92000" y1="51487" x2="84250" y2="59665"/>
                          <a14:foregroundMark x1="84250" y1="59665" x2="74250" y2="60781"/>
                          <a14:foregroundMark x1="74250" y1="60781" x2="67125" y2="52788"/>
                          <a14:foregroundMark x1="67125" y1="52788" x2="64125" y2="46654"/>
                          <a14:foregroundMark x1="66125" y1="45167" x2="85625" y2="41450"/>
                          <a14:foregroundMark x1="85625" y1="41450" x2="92000" y2="50558"/>
                          <a14:foregroundMark x1="92000" y1="50558" x2="72500" y2="50558"/>
                          <a14:foregroundMark x1="72500" y1="50558" x2="66375" y2="45911"/>
                          <a14:foregroundMark x1="70875" y1="46283" x2="87875" y2="38662"/>
                          <a14:foregroundMark x1="87875" y1="38662" x2="93375" y2="50186"/>
                          <a14:foregroundMark x1="93375" y1="50186" x2="84500" y2="56691"/>
                          <a14:foregroundMark x1="84500" y1="56691" x2="75250" y2="54833"/>
                          <a14:foregroundMark x1="75250" y1="54833" x2="68875" y2="46283"/>
                          <a14:foregroundMark x1="87125" y1="45539" x2="87375" y2="39033"/>
                          <a14:backgroundMark x1="40500" y1="33457" x2="36750" y2="45725"/>
                          <a14:backgroundMark x1="36750" y1="45725" x2="37125" y2="59294"/>
                          <a14:backgroundMark x1="37125" y1="59294" x2="44875" y2="68030"/>
                          <a14:backgroundMark x1="44875" y1="68030" x2="54125" y2="64684"/>
                          <a14:backgroundMark x1="54125" y1="64684" x2="59750" y2="52974"/>
                          <a14:backgroundMark x1="59750" y1="52974" x2="57500" y2="39219"/>
                          <a14:backgroundMark x1="57500" y1="39219" x2="48250" y2="32156"/>
                          <a14:backgroundMark x1="48250" y1="32156" x2="40500" y2="3382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503" t="31010" b="37667"/>
            <a:stretch/>
          </p:blipFill>
          <p:spPr bwMode="auto">
            <a:xfrm>
              <a:off x="4161426" y="2139701"/>
              <a:ext cx="2160241" cy="11521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2" name="Rectángulo 21"/>
          <p:cNvSpPr/>
          <p:nvPr/>
        </p:nvSpPr>
        <p:spPr>
          <a:xfrm>
            <a:off x="2791762" y="3219822"/>
            <a:ext cx="3672408" cy="923330"/>
          </a:xfrm>
          <a:prstGeom prst="rect">
            <a:avLst/>
          </a:prstGeom>
          <a:ln w="285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s-ES" sz="1800" b="1" dirty="0">
                <a:ea typeface="Times New Roman" panose="02020603050405020304" pitchFamily="18" charset="0"/>
                <a:cs typeface="Times New Roman" panose="02020603050405020304" pitchFamily="18" charset="0"/>
              </a:rPr>
              <a:t>El riesgo es tan elevado que se desecha este modelo de negocio</a:t>
            </a:r>
          </a:p>
        </p:txBody>
      </p:sp>
      <p:sp>
        <p:nvSpPr>
          <p:cNvPr id="2" name="Rectángulo 1"/>
          <p:cNvSpPr/>
          <p:nvPr/>
        </p:nvSpPr>
        <p:spPr>
          <a:xfrm>
            <a:off x="20579" y="4583018"/>
            <a:ext cx="903904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W. </a:t>
            </a:r>
            <a:r>
              <a:rPr lang="en-US" sz="1200" dirty="0" err="1"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Menzel</a:t>
            </a:r>
            <a:r>
              <a:rPr lang="en-US" sz="1200" dirty="0"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et al., “A 77-GHz FM/CW radar front-end with a low-profile low-loss printed antenna”, IEEE-TMTT, Vol. 47, pp. 2237-2241, Dec. 1999</a:t>
            </a:r>
            <a:endParaRPr lang="es-ES" sz="1200" dirty="0"/>
          </a:p>
        </p:txBody>
      </p:sp>
      <p:sp>
        <p:nvSpPr>
          <p:cNvPr id="10" name="Rectángulo 9">
            <a:hlinkClick r:id="rId5" action="ppaction://hlinksldjump"/>
            <a:extLst>
              <a:ext uri="{FF2B5EF4-FFF2-40B4-BE49-F238E27FC236}">
                <a16:creationId xmlns="" xmlns:a16="http://schemas.microsoft.com/office/drawing/2014/main" id="{AC649EE3-E0B8-4FD8-AC34-77AE7FEADA10}"/>
              </a:ext>
            </a:extLst>
          </p:cNvPr>
          <p:cNvSpPr/>
          <p:nvPr/>
        </p:nvSpPr>
        <p:spPr>
          <a:xfrm>
            <a:off x="8472458" y="4663217"/>
            <a:ext cx="658958" cy="480283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4217996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39292" y="13183"/>
            <a:ext cx="8520600" cy="572700"/>
          </a:xfrm>
        </p:spPr>
        <p:txBody>
          <a:bodyPr/>
          <a:lstStyle/>
          <a:p>
            <a:r>
              <a:rPr lang="es-ES" dirty="0"/>
              <a:t>Aplicaciones biomédicas</a:t>
            </a:r>
            <a:endParaRPr lang="en-US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88858" y="942004"/>
            <a:ext cx="8832300" cy="1275259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MFMR (</a:t>
            </a:r>
            <a:r>
              <a:rPr lang="en-US" b="1" dirty="0" err="1">
                <a:solidFill>
                  <a:schemeClr val="tx1"/>
                </a:solidFill>
              </a:rPr>
              <a:t>Micropower</a:t>
            </a:r>
            <a:r>
              <a:rPr lang="en-US" b="1" dirty="0">
                <a:solidFill>
                  <a:schemeClr val="tx1"/>
                </a:solidFill>
              </a:rPr>
              <a:t> FM Radar): </a:t>
            </a:r>
            <a:r>
              <a:rPr lang="en-US" dirty="0" err="1">
                <a:solidFill>
                  <a:schemeClr val="tx1"/>
                </a:solidFill>
              </a:rPr>
              <a:t>útil</a:t>
            </a:r>
            <a:r>
              <a:rPr lang="en-US" dirty="0">
                <a:solidFill>
                  <a:schemeClr val="tx1"/>
                </a:solidFill>
              </a:rPr>
              <a:t> para </a:t>
            </a:r>
            <a:r>
              <a:rPr lang="en-US" dirty="0" err="1">
                <a:solidFill>
                  <a:schemeClr val="tx1"/>
                </a:solidFill>
              </a:rPr>
              <a:t>medir</a:t>
            </a:r>
            <a:r>
              <a:rPr lang="en-US" dirty="0">
                <a:solidFill>
                  <a:schemeClr val="tx1"/>
                </a:solidFill>
              </a:rPr>
              <a:t> el </a:t>
            </a:r>
            <a:r>
              <a:rPr lang="en-US" dirty="0" err="1">
                <a:solidFill>
                  <a:schemeClr val="tx1"/>
                </a:solidFill>
              </a:rPr>
              <a:t>ritmo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respiratorio</a:t>
            </a:r>
            <a:r>
              <a:rPr lang="en-US" dirty="0">
                <a:solidFill>
                  <a:schemeClr val="tx1"/>
                </a:solidFill>
              </a:rPr>
              <a:t> y </a:t>
            </a:r>
            <a:r>
              <a:rPr lang="en-US" dirty="0" err="1">
                <a:solidFill>
                  <a:srgbClr val="FF0000"/>
                </a:solidFill>
              </a:rPr>
              <a:t>cardíaco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71</a:t>
            </a:fld>
            <a:endParaRPr lang="en-US"/>
          </a:p>
        </p:txBody>
      </p:sp>
      <p:sp>
        <p:nvSpPr>
          <p:cNvPr id="5" name="Rectángulo 4"/>
          <p:cNvSpPr/>
          <p:nvPr/>
        </p:nvSpPr>
        <p:spPr>
          <a:xfrm>
            <a:off x="0" y="4432384"/>
            <a:ext cx="87094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4300" algn="just"/>
            <a:r>
              <a:rPr lang="es-ES" sz="1200" dirty="0"/>
              <a:t>K. </a:t>
            </a:r>
            <a:r>
              <a:rPr lang="es-ES" sz="1200" dirty="0" err="1"/>
              <a:t>Mostov</a:t>
            </a:r>
            <a:r>
              <a:rPr lang="es-ES" sz="1200" dirty="0"/>
              <a:t>  E. </a:t>
            </a:r>
            <a:r>
              <a:rPr lang="es-ES" sz="1200" dirty="0" err="1"/>
              <a:t>Liptsen</a:t>
            </a:r>
            <a:r>
              <a:rPr lang="es-ES" sz="1200" dirty="0"/>
              <a:t>  R. </a:t>
            </a:r>
            <a:r>
              <a:rPr lang="es-ES" sz="1200" dirty="0" err="1"/>
              <a:t>Boutchko</a:t>
            </a:r>
            <a:r>
              <a:rPr lang="es-ES" sz="1200" dirty="0"/>
              <a:t>. “</a:t>
            </a:r>
            <a:r>
              <a:rPr lang="en-US" sz="1200" dirty="0"/>
              <a:t>Medical applications of shortwave FM radar: Remote monitoring of cardiac and respiratory motion”. </a:t>
            </a:r>
            <a:r>
              <a:rPr lang="en-US" sz="1200" i="1" dirty="0"/>
              <a:t>Medical Physics,</a:t>
            </a:r>
            <a:r>
              <a:rPr lang="en-US" sz="1200" dirty="0"/>
              <a:t> Vol. 37, Issue 3, March 2010.</a:t>
            </a: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8256" y="1742402"/>
            <a:ext cx="4968552" cy="2574566"/>
          </a:xfrm>
          <a:prstGeom prst="rect">
            <a:avLst/>
          </a:prstGeom>
        </p:spPr>
      </p:pic>
      <p:cxnSp>
        <p:nvCxnSpPr>
          <p:cNvPr id="9" name="Conector recto de flecha 8"/>
          <p:cNvCxnSpPr/>
          <p:nvPr/>
        </p:nvCxnSpPr>
        <p:spPr>
          <a:xfrm flipH="1">
            <a:off x="6516216" y="2036336"/>
            <a:ext cx="648072" cy="103366"/>
          </a:xfrm>
          <a:prstGeom prst="straightConnector1">
            <a:avLst/>
          </a:prstGeom>
          <a:ln w="317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uadroTexto 10"/>
          <p:cNvSpPr txBox="1"/>
          <p:nvPr/>
        </p:nvSpPr>
        <p:spPr>
          <a:xfrm>
            <a:off x="7164288" y="1851670"/>
            <a:ext cx="1967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800" dirty="0">
                <a:solidFill>
                  <a:srgbClr val="0070C0"/>
                </a:solidFill>
              </a:rPr>
              <a:t>0,25 Hz (15 </a:t>
            </a:r>
            <a:r>
              <a:rPr lang="es-ES" sz="1800" dirty="0" err="1">
                <a:solidFill>
                  <a:srgbClr val="0070C0"/>
                </a:solidFill>
              </a:rPr>
              <a:t>bpm</a:t>
            </a:r>
            <a:r>
              <a:rPr lang="es-ES" sz="1800" dirty="0">
                <a:solidFill>
                  <a:srgbClr val="0070C0"/>
                </a:solidFill>
              </a:rPr>
              <a:t>)</a:t>
            </a:r>
            <a:endParaRPr lang="en-US" sz="1800" dirty="0">
              <a:solidFill>
                <a:srgbClr val="0070C0"/>
              </a:solidFill>
            </a:endParaRPr>
          </a:p>
        </p:txBody>
      </p:sp>
      <p:sp>
        <p:nvSpPr>
          <p:cNvPr id="14" name="CuadroTexto 13"/>
          <p:cNvSpPr txBox="1"/>
          <p:nvPr/>
        </p:nvSpPr>
        <p:spPr>
          <a:xfrm>
            <a:off x="7380312" y="3126547"/>
            <a:ext cx="1838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800" dirty="0">
                <a:solidFill>
                  <a:srgbClr val="FF0000"/>
                </a:solidFill>
              </a:rPr>
              <a:t>1,3 Hz (78 </a:t>
            </a:r>
            <a:r>
              <a:rPr lang="es-ES" sz="1800" dirty="0" err="1">
                <a:solidFill>
                  <a:srgbClr val="FF0000"/>
                </a:solidFill>
              </a:rPr>
              <a:t>bpm</a:t>
            </a:r>
            <a:r>
              <a:rPr lang="es-ES" sz="1800" dirty="0">
                <a:solidFill>
                  <a:srgbClr val="FF0000"/>
                </a:solidFill>
              </a:rPr>
              <a:t>)</a:t>
            </a:r>
            <a:endParaRPr lang="en-US" sz="1800" dirty="0">
              <a:solidFill>
                <a:srgbClr val="FF0000"/>
              </a:solidFill>
            </a:endParaRPr>
          </a:p>
        </p:txBody>
      </p:sp>
      <p:cxnSp>
        <p:nvCxnSpPr>
          <p:cNvPr id="16" name="Conector recto de flecha 15"/>
          <p:cNvCxnSpPr/>
          <p:nvPr/>
        </p:nvCxnSpPr>
        <p:spPr>
          <a:xfrm flipH="1">
            <a:off x="7056276" y="3116719"/>
            <a:ext cx="648072" cy="103366"/>
          </a:xfrm>
          <a:prstGeom prst="straightConnector1">
            <a:avLst/>
          </a:prstGeom>
          <a:ln w="317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https://www.ncbi.nlm.nih.gov/corecgi/tileshop/tileshop.fcgi?p=PMC3&amp;id=30080&amp;s=21&amp;r=1&amp;c=1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51" r="6947" b="64617"/>
          <a:stretch/>
        </p:blipFill>
        <p:spPr bwMode="auto">
          <a:xfrm>
            <a:off x="739292" y="2332679"/>
            <a:ext cx="2016224" cy="1234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CuadroTexto 17"/>
          <p:cNvSpPr txBox="1"/>
          <p:nvPr/>
        </p:nvSpPr>
        <p:spPr>
          <a:xfrm>
            <a:off x="123197" y="2088019"/>
            <a:ext cx="3685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800" dirty="0"/>
              <a:t>Haz dirigido al pecho del individuo</a:t>
            </a:r>
            <a:endParaRPr lang="en-US" sz="1800" dirty="0"/>
          </a:p>
        </p:txBody>
      </p:sp>
      <p:sp>
        <p:nvSpPr>
          <p:cNvPr id="13" name="Rectángulo 12">
            <a:hlinkClick r:id="rId4" action="ppaction://hlinksldjump"/>
            <a:extLst>
              <a:ext uri="{FF2B5EF4-FFF2-40B4-BE49-F238E27FC236}">
                <a16:creationId xmlns="" xmlns:a16="http://schemas.microsoft.com/office/drawing/2014/main" id="{50CE76E6-EAC6-49BB-8D93-78EC739FB738}"/>
              </a:ext>
            </a:extLst>
          </p:cNvPr>
          <p:cNvSpPr/>
          <p:nvPr/>
        </p:nvSpPr>
        <p:spPr>
          <a:xfrm>
            <a:off x="8472458" y="4663217"/>
            <a:ext cx="658958" cy="480283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243974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27584" y="44481"/>
            <a:ext cx="8520600" cy="572700"/>
          </a:xfrm>
        </p:spPr>
        <p:txBody>
          <a:bodyPr/>
          <a:lstStyle/>
          <a:p>
            <a:r>
              <a:rPr lang="es-ES" sz="2600" dirty="0"/>
              <a:t>Aplicaciones </a:t>
            </a:r>
            <a:r>
              <a:rPr lang="es-ES" sz="2600" dirty="0" err="1"/>
              <a:t>biomédidas</a:t>
            </a:r>
            <a:r>
              <a:rPr lang="es-ES" sz="2600" dirty="0"/>
              <a:t>. UWB radar</a:t>
            </a:r>
            <a:endParaRPr lang="en-US" sz="2600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5206" y="835586"/>
            <a:ext cx="8841646" cy="3601692"/>
          </a:xfrm>
        </p:spPr>
        <p:txBody>
          <a:bodyPr/>
          <a:lstStyle/>
          <a:p>
            <a:pPr algn="just"/>
            <a:r>
              <a:rPr lang="es-ES" dirty="0">
                <a:solidFill>
                  <a:schemeClr val="tx1"/>
                </a:solidFill>
              </a:rPr>
              <a:t>¿Para qué necesitar tanta banda (0,8 – 2,5 GHz)? =&gt; </a:t>
            </a:r>
            <a:r>
              <a:rPr lang="es-ES" b="1" dirty="0">
                <a:solidFill>
                  <a:schemeClr val="tx1"/>
                </a:solidFill>
              </a:rPr>
              <a:t>MIR (</a:t>
            </a:r>
            <a:r>
              <a:rPr lang="es-ES" b="1" dirty="0" err="1">
                <a:solidFill>
                  <a:schemeClr val="tx1"/>
                </a:solidFill>
              </a:rPr>
              <a:t>Micropower</a:t>
            </a:r>
            <a:r>
              <a:rPr lang="es-ES" b="1" dirty="0">
                <a:solidFill>
                  <a:schemeClr val="tx1"/>
                </a:solidFill>
              </a:rPr>
              <a:t> Impulse Radar). </a:t>
            </a:r>
            <a:r>
              <a:rPr lang="es-ES" dirty="0">
                <a:solidFill>
                  <a:srgbClr val="FF0000"/>
                </a:solidFill>
              </a:rPr>
              <a:t>¿Limitaciones de reglamento?. </a:t>
            </a:r>
            <a:r>
              <a:rPr lang="es-ES" b="1" dirty="0">
                <a:solidFill>
                  <a:schemeClr val="tx1"/>
                </a:solidFill>
              </a:rPr>
              <a:t>Ventajas:</a:t>
            </a:r>
            <a:endParaRPr lang="es-ES" b="1" dirty="0">
              <a:solidFill>
                <a:srgbClr val="FF0000"/>
              </a:solidFill>
            </a:endParaRPr>
          </a:p>
          <a:p>
            <a:pPr lvl="1" algn="just">
              <a:spcBef>
                <a:spcPts val="600"/>
              </a:spcBef>
            </a:pPr>
            <a:r>
              <a:rPr lang="es-ES" sz="1600" dirty="0">
                <a:solidFill>
                  <a:schemeClr val="tx1"/>
                </a:solidFill>
              </a:rPr>
              <a:t>Señales UWB (frecuencias bajas) penetran con mayor facilidad en los materiales [2]</a:t>
            </a:r>
          </a:p>
          <a:p>
            <a:pPr lvl="1" algn="just">
              <a:spcBef>
                <a:spcPts val="1200"/>
              </a:spcBef>
            </a:pPr>
            <a:r>
              <a:rPr lang="es-ES" sz="1600" dirty="0">
                <a:solidFill>
                  <a:schemeClr val="tx1"/>
                </a:solidFill>
              </a:rPr>
              <a:t> UWB =&gt; Pulsos de menor duración =&gt; Mayor capacidad de detección </a:t>
            </a:r>
          </a:p>
          <a:p>
            <a:pPr lvl="1" algn="just">
              <a:spcBef>
                <a:spcPts val="1200"/>
              </a:spcBef>
              <a:spcAft>
                <a:spcPts val="1200"/>
              </a:spcAft>
            </a:pPr>
            <a:r>
              <a:rPr lang="es-ES" sz="1600" dirty="0">
                <a:solidFill>
                  <a:schemeClr val="tx1"/>
                </a:solidFill>
              </a:rPr>
              <a:t>UWB radar (radiación no ionizante) vs </a:t>
            </a:r>
            <a:r>
              <a:rPr lang="es-ES" sz="1600" dirty="0">
                <a:solidFill>
                  <a:srgbClr val="FF0000"/>
                </a:solidFill>
              </a:rPr>
              <a:t>Tomografía Computarizada (ionizante, X-</a:t>
            </a:r>
            <a:r>
              <a:rPr lang="es-ES" sz="1600" dirty="0" err="1">
                <a:solidFill>
                  <a:srgbClr val="FF0000"/>
                </a:solidFill>
              </a:rPr>
              <a:t>ray</a:t>
            </a:r>
            <a:r>
              <a:rPr lang="es-ES" sz="1600" dirty="0">
                <a:solidFill>
                  <a:srgbClr val="FF0000"/>
                </a:solidFill>
              </a:rPr>
              <a:t>)</a:t>
            </a:r>
          </a:p>
          <a:p>
            <a:pPr algn="just"/>
            <a:r>
              <a:rPr lang="es-ES" b="1" dirty="0">
                <a:solidFill>
                  <a:schemeClr val="tx1"/>
                </a:solidFill>
              </a:rPr>
              <a:t>Usos (UWB MIR):</a:t>
            </a:r>
          </a:p>
          <a:p>
            <a:pPr lvl="1" algn="just">
              <a:spcBef>
                <a:spcPts val="600"/>
              </a:spcBef>
            </a:pPr>
            <a:r>
              <a:rPr lang="es-ES" sz="1600" dirty="0" err="1">
                <a:solidFill>
                  <a:schemeClr val="tx1"/>
                </a:solidFill>
              </a:rPr>
              <a:t>Permitividad</a:t>
            </a:r>
            <a:r>
              <a:rPr lang="es-ES" sz="1600" dirty="0">
                <a:solidFill>
                  <a:schemeClr val="tx1"/>
                </a:solidFill>
              </a:rPr>
              <a:t> del medio varía (reflexión entre medios) =&gt; </a:t>
            </a:r>
            <a:r>
              <a:rPr lang="es-ES" sz="1600" b="1" dirty="0">
                <a:solidFill>
                  <a:schemeClr val="tx1"/>
                </a:solidFill>
              </a:rPr>
              <a:t>Detección enfermedades </a:t>
            </a:r>
            <a:r>
              <a:rPr lang="es-ES" sz="1600" dirty="0">
                <a:solidFill>
                  <a:schemeClr val="tx1"/>
                </a:solidFill>
              </a:rPr>
              <a:t>(</a:t>
            </a:r>
            <a:r>
              <a:rPr lang="es-ES" sz="1600" dirty="0" err="1">
                <a:solidFill>
                  <a:schemeClr val="tx1"/>
                </a:solidFill>
              </a:rPr>
              <a:t>p.e</a:t>
            </a:r>
            <a:r>
              <a:rPr lang="es-ES" sz="1600" dirty="0">
                <a:solidFill>
                  <a:schemeClr val="tx1"/>
                </a:solidFill>
              </a:rPr>
              <a:t>.: hematoma intracraneal)</a:t>
            </a:r>
          </a:p>
          <a:p>
            <a:pPr lvl="1" algn="just"/>
            <a:r>
              <a:rPr lang="es-ES" sz="1600" b="1" dirty="0">
                <a:solidFill>
                  <a:schemeClr val="tx1"/>
                </a:solidFill>
              </a:rPr>
              <a:t>Monitorización</a:t>
            </a:r>
            <a:r>
              <a:rPr lang="es-ES" sz="1600" dirty="0">
                <a:solidFill>
                  <a:schemeClr val="tx1"/>
                </a:solidFill>
              </a:rPr>
              <a:t> ritmo cardíaco, respiratorio…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72</a:t>
            </a:fld>
            <a:endParaRPr lang="en-US"/>
          </a:p>
        </p:txBody>
      </p:sp>
      <p:sp>
        <p:nvSpPr>
          <p:cNvPr id="5" name="Rectángulo 4"/>
          <p:cNvSpPr/>
          <p:nvPr/>
        </p:nvSpPr>
        <p:spPr>
          <a:xfrm>
            <a:off x="37350" y="4437278"/>
            <a:ext cx="87094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4300" algn="just"/>
            <a:r>
              <a:rPr lang="en-US" sz="1200" dirty="0"/>
              <a:t>C. N. Paulson, J. T. Chang, C. E. Romero, J. Watson, F. J. Pearce, N. Levin. “Ultra-wideband Radar Methods and Techniques of Medical Sensing and Imaging”. </a:t>
            </a:r>
            <a:r>
              <a:rPr lang="en-US" sz="1200" i="1" dirty="0"/>
              <a:t>SPIE International Symposium on Optics East</a:t>
            </a:r>
            <a:r>
              <a:rPr lang="en-US" sz="1200" dirty="0"/>
              <a:t>, Oct. 2005.</a:t>
            </a:r>
            <a:endParaRPr lang="en-US" sz="1200" i="1" dirty="0"/>
          </a:p>
        </p:txBody>
      </p:sp>
      <p:sp>
        <p:nvSpPr>
          <p:cNvPr id="6" name="Rectángulo 5">
            <a:hlinkClick r:id="rId2" action="ppaction://hlinksldjump"/>
            <a:extLst>
              <a:ext uri="{FF2B5EF4-FFF2-40B4-BE49-F238E27FC236}">
                <a16:creationId xmlns="" xmlns:a16="http://schemas.microsoft.com/office/drawing/2014/main" id="{EF19BC92-F8CD-4B68-ABCF-03DBF0F787A9}"/>
              </a:ext>
            </a:extLst>
          </p:cNvPr>
          <p:cNvSpPr/>
          <p:nvPr/>
        </p:nvSpPr>
        <p:spPr>
          <a:xfrm>
            <a:off x="8472458" y="4663217"/>
            <a:ext cx="658958" cy="480283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7651522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EB65E187-EE03-401D-A4D4-C313E9C3D0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7584" y="0"/>
            <a:ext cx="8520600" cy="572700"/>
          </a:xfrm>
        </p:spPr>
        <p:txBody>
          <a:bodyPr/>
          <a:lstStyle/>
          <a:p>
            <a:r>
              <a:rPr lang="es-ES" dirty="0"/>
              <a:t>Competencia</a:t>
            </a:r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="" xmlns:a16="http://schemas.microsoft.com/office/drawing/2014/main" id="{EE784E0F-2393-4E1A-B66B-4072FAC6B24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73</a:t>
            </a:fld>
            <a:endParaRPr lang="en-US"/>
          </a:p>
        </p:txBody>
      </p:sp>
      <p:pic>
        <p:nvPicPr>
          <p:cNvPr id="5" name="Imagen 4">
            <a:extLst>
              <a:ext uri="{FF2B5EF4-FFF2-40B4-BE49-F238E27FC236}">
                <a16:creationId xmlns="" xmlns:a16="http://schemas.microsoft.com/office/drawing/2014/main" id="{574EDB54-DF96-4CA4-B40D-C7076A8D89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9096" b="39097"/>
          <a:stretch/>
        </p:blipFill>
        <p:spPr>
          <a:xfrm>
            <a:off x="1043608" y="1485335"/>
            <a:ext cx="4680520" cy="1020699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="" xmlns:a16="http://schemas.microsoft.com/office/drawing/2014/main" id="{8584997B-552E-42D1-9502-F96D1C689E56}"/>
              </a:ext>
            </a:extLst>
          </p:cNvPr>
          <p:cNvSpPr txBox="1"/>
          <p:nvPr/>
        </p:nvSpPr>
        <p:spPr>
          <a:xfrm>
            <a:off x="899592" y="3078297"/>
            <a:ext cx="6141425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ES" sz="1800" dirty="0"/>
              <a:t>Centro de investigación dedicado a la seguridad global.</a:t>
            </a:r>
          </a:p>
          <a:p>
            <a:pPr marL="285750" indent="-28575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ES" sz="1800" dirty="0"/>
              <a:t>Creadores de un “</a:t>
            </a:r>
            <a:r>
              <a:rPr lang="en-US" sz="1800" dirty="0"/>
              <a:t>micro-power impulse radar”</a:t>
            </a:r>
          </a:p>
          <a:p>
            <a:pPr marL="285750" indent="-28575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ES" sz="1800" dirty="0"/>
              <a:t>Su área de mercado es </a:t>
            </a:r>
            <a:r>
              <a:rPr lang="en-US" sz="1800" dirty="0"/>
              <a:t>EEUU</a:t>
            </a:r>
          </a:p>
        </p:txBody>
      </p:sp>
      <p:pic>
        <p:nvPicPr>
          <p:cNvPr id="15" name="Picture 2" descr="https://www.professionalacademy.com/media/images-news/Porters-Five-Forces.png">
            <a:extLst>
              <a:ext uri="{FF2B5EF4-FFF2-40B4-BE49-F238E27FC236}">
                <a16:creationId xmlns="" xmlns:a16="http://schemas.microsoft.com/office/drawing/2014/main" id="{D4429EBC-6B9C-4777-A924-2E3CD08EDD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005" t="27662" r="30497" b="29269"/>
          <a:stretch/>
        </p:blipFill>
        <p:spPr bwMode="auto">
          <a:xfrm>
            <a:off x="7156146" y="1275945"/>
            <a:ext cx="1897357" cy="1391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ángulo 6">
            <a:hlinkClick r:id="rId6" action="ppaction://hlinksldjump"/>
            <a:extLst>
              <a:ext uri="{FF2B5EF4-FFF2-40B4-BE49-F238E27FC236}">
                <a16:creationId xmlns="" xmlns:a16="http://schemas.microsoft.com/office/drawing/2014/main" id="{6679DF47-6C10-404D-BDBF-7685497E191E}"/>
              </a:ext>
            </a:extLst>
          </p:cNvPr>
          <p:cNvSpPr/>
          <p:nvPr/>
        </p:nvSpPr>
        <p:spPr>
          <a:xfrm>
            <a:off x="8489554" y="4683755"/>
            <a:ext cx="658958" cy="480283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4283889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55576" y="29136"/>
            <a:ext cx="8520600" cy="572700"/>
          </a:xfrm>
        </p:spPr>
        <p:txBody>
          <a:bodyPr/>
          <a:lstStyle/>
          <a:p>
            <a:r>
              <a:rPr lang="es-ES" dirty="0"/>
              <a:t>Amenaza de nuevos entrantes</a:t>
            </a:r>
            <a:endParaRPr lang="en-US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-1116" y="787285"/>
            <a:ext cx="8841646" cy="3872697"/>
          </a:xfrm>
        </p:spPr>
        <p:txBody>
          <a:bodyPr/>
          <a:lstStyle/>
          <a:p>
            <a:r>
              <a:rPr lang="es-ES" dirty="0">
                <a:solidFill>
                  <a:schemeClr val="tx1"/>
                </a:solidFill>
              </a:rPr>
              <a:t>¿Es el cliente capaz de montar un radar de características similares? Difícil.</a:t>
            </a:r>
          </a:p>
          <a:p>
            <a:pPr lvl="1">
              <a:spcBef>
                <a:spcPts val="1200"/>
              </a:spcBef>
            </a:pPr>
            <a:r>
              <a:rPr lang="es-ES" sz="1600" dirty="0">
                <a:solidFill>
                  <a:schemeClr val="tx1"/>
                </a:solidFill>
              </a:rPr>
              <a:t>Diseño del radar (a nivel de bloques: </a:t>
            </a:r>
            <a:r>
              <a:rPr lang="es-ES" sz="1600" dirty="0">
                <a:solidFill>
                  <a:srgbClr val="FF0000"/>
                </a:solidFill>
              </a:rPr>
              <a:t>Factible</a:t>
            </a:r>
            <a:r>
              <a:rPr lang="es-ES" sz="1600" dirty="0">
                <a:solidFill>
                  <a:schemeClr val="tx1"/>
                </a:solidFill>
              </a:rPr>
              <a:t> con conocimientos medios)</a:t>
            </a:r>
          </a:p>
          <a:p>
            <a:pPr lvl="1"/>
            <a:r>
              <a:rPr lang="es-ES" sz="1600" dirty="0">
                <a:solidFill>
                  <a:schemeClr val="tx1"/>
                </a:solidFill>
              </a:rPr>
              <a:t>Diseño del elemento radiante (Antena Vivaldi): </a:t>
            </a:r>
            <a:r>
              <a:rPr lang="es-ES" sz="1600" dirty="0">
                <a:solidFill>
                  <a:srgbClr val="00B050"/>
                </a:solidFill>
              </a:rPr>
              <a:t>Complicado</a:t>
            </a:r>
            <a:r>
              <a:rPr lang="es-ES" sz="1600" dirty="0">
                <a:solidFill>
                  <a:schemeClr val="tx1"/>
                </a:solidFill>
              </a:rPr>
              <a:t> aún con los conocimientos y herramientas software: CST, HFSS… (caras). </a:t>
            </a:r>
          </a:p>
          <a:p>
            <a:pPr lvl="2"/>
            <a:r>
              <a:rPr lang="es-ES" sz="1600" dirty="0">
                <a:solidFill>
                  <a:srgbClr val="FF0000"/>
                </a:solidFill>
              </a:rPr>
              <a:t>Adquirible en tiendas</a:t>
            </a:r>
            <a:r>
              <a:rPr lang="es-ES" sz="1600" dirty="0">
                <a:solidFill>
                  <a:schemeClr val="tx1"/>
                </a:solidFill>
              </a:rPr>
              <a:t>, sin embargo. Aunque puede ser caro.</a:t>
            </a:r>
          </a:p>
          <a:p>
            <a:pPr lvl="1"/>
            <a:r>
              <a:rPr lang="es-ES" sz="1600" dirty="0">
                <a:solidFill>
                  <a:schemeClr val="tx1"/>
                </a:solidFill>
              </a:rPr>
              <a:t>Procesado radar : </a:t>
            </a:r>
            <a:r>
              <a:rPr lang="es-ES" sz="1600" dirty="0">
                <a:solidFill>
                  <a:srgbClr val="FF0000"/>
                </a:solidFill>
              </a:rPr>
              <a:t>Factible</a:t>
            </a:r>
            <a:r>
              <a:rPr lang="es-ES" sz="1600" dirty="0">
                <a:solidFill>
                  <a:schemeClr val="tx1"/>
                </a:solidFill>
              </a:rPr>
              <a:t> con conocimientos medios</a:t>
            </a:r>
          </a:p>
          <a:p>
            <a:pPr lvl="1"/>
            <a:r>
              <a:rPr lang="es-ES" sz="1600" dirty="0">
                <a:solidFill>
                  <a:schemeClr val="tx1"/>
                </a:solidFill>
              </a:rPr>
              <a:t>Componentes de la placa (acopladores, divisores, etc.): UWB =&gt; </a:t>
            </a:r>
            <a:r>
              <a:rPr lang="es-ES" sz="1600" dirty="0">
                <a:solidFill>
                  <a:srgbClr val="00B050"/>
                </a:solidFill>
              </a:rPr>
              <a:t>muchos no son adquiribles</a:t>
            </a:r>
            <a:r>
              <a:rPr lang="es-ES" sz="1600" dirty="0">
                <a:solidFill>
                  <a:schemeClr val="tx1"/>
                </a:solidFill>
              </a:rPr>
              <a:t> en tiendas (Divisor </a:t>
            </a:r>
            <a:r>
              <a:rPr lang="es-ES" sz="1600" dirty="0" err="1">
                <a:solidFill>
                  <a:schemeClr val="tx1"/>
                </a:solidFill>
              </a:rPr>
              <a:t>Wilkinson</a:t>
            </a:r>
            <a:r>
              <a:rPr lang="es-ES" sz="1600" dirty="0">
                <a:solidFill>
                  <a:schemeClr val="tx1"/>
                </a:solidFill>
              </a:rPr>
              <a:t> 5-way, de </a:t>
            </a:r>
            <a:r>
              <a:rPr lang="es-ES" sz="1600" dirty="0">
                <a:solidFill>
                  <a:srgbClr val="00B050"/>
                </a:solidFill>
              </a:rPr>
              <a:t>difícil diseño</a:t>
            </a:r>
            <a:r>
              <a:rPr lang="es-ES" sz="1600" dirty="0">
                <a:solidFill>
                  <a:schemeClr val="tx1"/>
                </a:solidFill>
              </a:rPr>
              <a:t>)</a:t>
            </a:r>
          </a:p>
          <a:p>
            <a:pPr lvl="1"/>
            <a:r>
              <a:rPr lang="es-ES" sz="1600" dirty="0">
                <a:solidFill>
                  <a:schemeClr val="tx1"/>
                </a:solidFill>
              </a:rPr>
              <a:t>Diseño y </a:t>
            </a:r>
            <a:r>
              <a:rPr lang="es-ES" sz="1600" dirty="0" err="1">
                <a:solidFill>
                  <a:schemeClr val="tx1"/>
                </a:solidFill>
              </a:rPr>
              <a:t>prototipado</a:t>
            </a:r>
            <a:r>
              <a:rPr lang="es-ES" sz="1600" dirty="0">
                <a:solidFill>
                  <a:schemeClr val="tx1"/>
                </a:solidFill>
              </a:rPr>
              <a:t> de la placa: </a:t>
            </a:r>
            <a:r>
              <a:rPr lang="es-ES" sz="1600" dirty="0">
                <a:solidFill>
                  <a:srgbClr val="FF0000"/>
                </a:solidFill>
              </a:rPr>
              <a:t>Factible el diseño</a:t>
            </a:r>
            <a:r>
              <a:rPr lang="es-ES" sz="1600" dirty="0">
                <a:solidFill>
                  <a:schemeClr val="tx1"/>
                </a:solidFill>
              </a:rPr>
              <a:t> con conocimientos medios y </a:t>
            </a:r>
            <a:r>
              <a:rPr lang="es-ES" sz="1600" dirty="0">
                <a:solidFill>
                  <a:srgbClr val="FF0000"/>
                </a:solidFill>
              </a:rPr>
              <a:t>factible la fabricación </a:t>
            </a:r>
            <a:r>
              <a:rPr lang="es-ES" sz="1600" dirty="0">
                <a:solidFill>
                  <a:schemeClr val="tx1"/>
                </a:solidFill>
              </a:rPr>
              <a:t>(empresas chinas)</a:t>
            </a:r>
          </a:p>
          <a:p>
            <a:pPr marL="1054100" lvl="2" indent="0">
              <a:buNone/>
            </a:pPr>
            <a:endParaRPr lang="es-ES" sz="1600" dirty="0">
              <a:solidFill>
                <a:srgbClr val="FF0000"/>
              </a:solidFill>
            </a:endParaRPr>
          </a:p>
          <a:p>
            <a:pPr lvl="1"/>
            <a:endParaRPr lang="es-ES" sz="1600" dirty="0">
              <a:solidFill>
                <a:schemeClr val="tx1"/>
              </a:solidFill>
            </a:endParaRPr>
          </a:p>
          <a:p>
            <a:pPr lvl="1"/>
            <a:endParaRPr lang="es-ES" dirty="0">
              <a:solidFill>
                <a:schemeClr val="tx1"/>
              </a:solidFill>
            </a:endParaRPr>
          </a:p>
          <a:p>
            <a:pPr lvl="1"/>
            <a:endParaRPr lang="es-ES" dirty="0"/>
          </a:p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74</a:t>
            </a:fld>
            <a:endParaRPr lang="en-U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1617" y="2139702"/>
            <a:ext cx="1805525" cy="954463"/>
          </a:xfrm>
          <a:prstGeom prst="rect">
            <a:avLst/>
          </a:prstGeom>
        </p:spPr>
      </p:pic>
      <p:sp>
        <p:nvSpPr>
          <p:cNvPr id="6" name="Rectángulo 5">
            <a:hlinkClick r:id="rId3" action="ppaction://hlinksldjump"/>
            <a:extLst>
              <a:ext uri="{FF2B5EF4-FFF2-40B4-BE49-F238E27FC236}">
                <a16:creationId xmlns="" xmlns:a16="http://schemas.microsoft.com/office/drawing/2014/main" id="{49BA9378-4B96-4AC9-8D1B-96FC5EE0444F}"/>
              </a:ext>
            </a:extLst>
          </p:cNvPr>
          <p:cNvSpPr/>
          <p:nvPr/>
        </p:nvSpPr>
        <p:spPr>
          <a:xfrm>
            <a:off x="8472458" y="4663217"/>
            <a:ext cx="658958" cy="480283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8725665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55576" y="28228"/>
            <a:ext cx="8076724" cy="572700"/>
          </a:xfrm>
        </p:spPr>
        <p:txBody>
          <a:bodyPr/>
          <a:lstStyle/>
          <a:p>
            <a:r>
              <a:rPr lang="es-ES" dirty="0"/>
              <a:t>Proveedores</a:t>
            </a:r>
            <a:endParaRPr lang="en-US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311700" y="903356"/>
            <a:ext cx="8520600" cy="3967039"/>
          </a:xfrm>
        </p:spPr>
        <p:txBody>
          <a:bodyPr/>
          <a:lstStyle/>
          <a:p>
            <a:r>
              <a:rPr lang="es-ES" dirty="0">
                <a:solidFill>
                  <a:schemeClr val="tx1"/>
                </a:solidFill>
              </a:rPr>
              <a:t>Transceptores radar UWB (no válido para </a:t>
            </a:r>
            <a:r>
              <a:rPr lang="es-ES" dirty="0" err="1">
                <a:solidFill>
                  <a:schemeClr val="tx1"/>
                </a:solidFill>
              </a:rPr>
              <a:t>array</a:t>
            </a:r>
            <a:r>
              <a:rPr lang="es-ES" dirty="0">
                <a:solidFill>
                  <a:schemeClr val="tx1"/>
                </a:solidFill>
              </a:rPr>
              <a:t> </a:t>
            </a:r>
            <a:r>
              <a:rPr lang="es-ES" dirty="0" err="1">
                <a:solidFill>
                  <a:schemeClr val="tx1"/>
                </a:solidFill>
              </a:rPr>
              <a:t>signal</a:t>
            </a:r>
            <a:r>
              <a:rPr lang="es-ES" dirty="0">
                <a:solidFill>
                  <a:schemeClr val="tx1"/>
                </a:solidFill>
              </a:rPr>
              <a:t> </a:t>
            </a:r>
            <a:r>
              <a:rPr lang="es-ES" dirty="0" err="1">
                <a:solidFill>
                  <a:schemeClr val="tx1"/>
                </a:solidFill>
              </a:rPr>
              <a:t>processing</a:t>
            </a:r>
            <a:r>
              <a:rPr lang="es-ES" dirty="0">
                <a:solidFill>
                  <a:schemeClr val="tx1"/>
                </a:solidFill>
              </a:rPr>
              <a:t>):</a:t>
            </a:r>
          </a:p>
          <a:p>
            <a:pPr lvl="1"/>
            <a:r>
              <a:rPr lang="en-US" cap="all" dirty="0">
                <a:solidFill>
                  <a:schemeClr val="tx1"/>
                </a:solidFill>
              </a:rPr>
              <a:t>XETHRU X2 </a:t>
            </a:r>
            <a:r>
              <a:rPr lang="en-US" cap="all" dirty="0" err="1">
                <a:solidFill>
                  <a:schemeClr val="tx1"/>
                </a:solidFill>
              </a:rPr>
              <a:t>soc</a:t>
            </a:r>
            <a:r>
              <a:rPr lang="en-US" cap="all" dirty="0">
                <a:solidFill>
                  <a:schemeClr val="tx1"/>
                </a:solidFill>
              </a:rPr>
              <a:t> (</a:t>
            </a:r>
            <a:r>
              <a:rPr lang="en-US" dirty="0">
                <a:solidFill>
                  <a:schemeClr val="tx1"/>
                </a:solidFill>
              </a:rPr>
              <a:t>4.4 - 10.3 GHz ): </a:t>
            </a:r>
            <a:r>
              <a:rPr lang="en-US" dirty="0" err="1">
                <a:solidFill>
                  <a:schemeClr val="tx1"/>
                </a:solidFill>
              </a:rPr>
              <a:t>completo</a:t>
            </a:r>
            <a:endParaRPr lang="en-US" dirty="0">
              <a:solidFill>
                <a:schemeClr val="tx1"/>
              </a:solidFill>
            </a:endParaRPr>
          </a:p>
          <a:p>
            <a:pPr lvl="1">
              <a:spcAft>
                <a:spcPts val="1800"/>
              </a:spcAft>
            </a:pPr>
            <a:r>
              <a:rPr lang="en-US" dirty="0">
                <a:solidFill>
                  <a:schemeClr val="tx1"/>
                </a:solidFill>
              </a:rPr>
              <a:t>MSAN-001 (X-band Sensor Module): </a:t>
            </a:r>
            <a:r>
              <a:rPr lang="en-US" dirty="0" err="1">
                <a:solidFill>
                  <a:schemeClr val="tx1"/>
                </a:solidFill>
              </a:rPr>
              <a:t>muy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básico</a:t>
            </a:r>
            <a:r>
              <a:rPr lang="en-US" dirty="0">
                <a:solidFill>
                  <a:schemeClr val="tx1"/>
                </a:solidFill>
              </a:rPr>
              <a:t> </a:t>
            </a:r>
            <a:endParaRPr lang="es-ES" dirty="0">
              <a:solidFill>
                <a:schemeClr val="tx1"/>
              </a:solidFill>
            </a:endParaRPr>
          </a:p>
          <a:p>
            <a:r>
              <a:rPr lang="es-ES" dirty="0">
                <a:solidFill>
                  <a:schemeClr val="tx1"/>
                </a:solidFill>
              </a:rPr>
              <a:t>Fabricación de antenas</a:t>
            </a:r>
          </a:p>
          <a:p>
            <a:pPr lvl="1">
              <a:spcAft>
                <a:spcPts val="1800"/>
              </a:spcAft>
            </a:pPr>
            <a:r>
              <a:rPr lang="es-ES" dirty="0" err="1">
                <a:solidFill>
                  <a:schemeClr val="tx1"/>
                </a:solidFill>
              </a:rPr>
              <a:t>Elate</a:t>
            </a:r>
            <a:r>
              <a:rPr lang="es-ES" dirty="0">
                <a:solidFill>
                  <a:schemeClr val="tx1"/>
                </a:solidFill>
              </a:rPr>
              <a:t> (http://www.elatesa.com/)</a:t>
            </a:r>
          </a:p>
          <a:p>
            <a:r>
              <a:rPr lang="es-ES" dirty="0">
                <a:solidFill>
                  <a:schemeClr val="tx1"/>
                </a:solidFill>
              </a:rPr>
              <a:t>Componentes de RF (mezcladores, divisores, acopladores…):</a:t>
            </a:r>
          </a:p>
          <a:p>
            <a:pPr lvl="1"/>
            <a:r>
              <a:rPr lang="es-ES" dirty="0" err="1">
                <a:solidFill>
                  <a:schemeClr val="tx1"/>
                </a:solidFill>
              </a:rPr>
              <a:t>MiniCircuits</a:t>
            </a:r>
            <a:r>
              <a:rPr lang="es-ES" dirty="0">
                <a:solidFill>
                  <a:schemeClr val="tx1"/>
                </a:solidFill>
              </a:rPr>
              <a:t>, </a:t>
            </a:r>
            <a:r>
              <a:rPr lang="es-ES" dirty="0" err="1">
                <a:solidFill>
                  <a:schemeClr val="tx1"/>
                </a:solidFill>
              </a:rPr>
              <a:t>Mouser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75</a:t>
            </a:fld>
            <a:endParaRPr lang="en-US"/>
          </a:p>
        </p:txBody>
      </p:sp>
      <p:grpSp>
        <p:nvGrpSpPr>
          <p:cNvPr id="18" name="Grupo 17"/>
          <p:cNvGrpSpPr/>
          <p:nvPr/>
        </p:nvGrpSpPr>
        <p:grpSpPr>
          <a:xfrm>
            <a:off x="6600210" y="1491243"/>
            <a:ext cx="2143125" cy="1181100"/>
            <a:chOff x="6600210" y="1491243"/>
            <a:chExt cx="2143125" cy="1181100"/>
          </a:xfrm>
        </p:grpSpPr>
        <p:pic>
          <p:nvPicPr>
            <p:cNvPr id="5" name="Imagen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00210" y="1491243"/>
              <a:ext cx="2143125" cy="1181100"/>
            </a:xfrm>
            <a:prstGeom prst="rect">
              <a:avLst/>
            </a:prstGeom>
          </p:spPr>
        </p:pic>
        <p:cxnSp>
          <p:nvCxnSpPr>
            <p:cNvPr id="17" name="Conector recto 16"/>
            <p:cNvCxnSpPr/>
            <p:nvPr/>
          </p:nvCxnSpPr>
          <p:spPr>
            <a:xfrm>
              <a:off x="6696000" y="1635646"/>
              <a:ext cx="1512000" cy="0"/>
            </a:xfrm>
            <a:prstGeom prst="line">
              <a:avLst/>
            </a:prstGeom>
            <a:ln w="28575">
              <a:solidFill>
                <a:srgbClr val="8263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Rectángulo 7">
            <a:hlinkClick r:id="rId4" action="ppaction://hlinksldjump"/>
            <a:extLst>
              <a:ext uri="{FF2B5EF4-FFF2-40B4-BE49-F238E27FC236}">
                <a16:creationId xmlns="" xmlns:a16="http://schemas.microsoft.com/office/drawing/2014/main" id="{BB22FE8B-E59C-4F87-96DC-23AD7C22ADC1}"/>
              </a:ext>
            </a:extLst>
          </p:cNvPr>
          <p:cNvSpPr/>
          <p:nvPr/>
        </p:nvSpPr>
        <p:spPr>
          <a:xfrm>
            <a:off x="8472458" y="4663217"/>
            <a:ext cx="658958" cy="480283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8936249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EF4AEAE4-4F42-4A4F-8B12-441E51BFC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7584" y="46640"/>
            <a:ext cx="8520600" cy="572700"/>
          </a:xfrm>
        </p:spPr>
        <p:txBody>
          <a:bodyPr/>
          <a:lstStyle/>
          <a:p>
            <a:r>
              <a:rPr lang="es-ES" dirty="0"/>
              <a:t>Clientes</a:t>
            </a:r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="" xmlns:a16="http://schemas.microsoft.com/office/drawing/2014/main" id="{A319EDE4-6726-4EA0-8DCE-5AF91EC620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851669"/>
            <a:ext cx="8520600" cy="3416400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s-ES" dirty="0"/>
              <a:t>Hospitales y centros de salud con medios limitados</a:t>
            </a:r>
          </a:p>
          <a:p>
            <a:pPr marL="114300" indent="0">
              <a:spcAft>
                <a:spcPts val="1800"/>
              </a:spcAft>
              <a:buNone/>
            </a:pPr>
            <a:r>
              <a:rPr lang="es-ES" dirty="0"/>
              <a:t>“Más centros de salud rurales y mejores dotaciones, objetivos de Sanidad para 2018” (Cantabria)</a:t>
            </a:r>
          </a:p>
          <a:p>
            <a:pPr>
              <a:spcAft>
                <a:spcPts val="1800"/>
              </a:spcAft>
            </a:pPr>
            <a:r>
              <a:rPr lang="es-ES" dirty="0"/>
              <a:t> Zonas poco accesible</a:t>
            </a:r>
          </a:p>
          <a:p>
            <a:pPr>
              <a:spcAft>
                <a:spcPts val="1800"/>
              </a:spcAft>
            </a:pPr>
            <a:r>
              <a:rPr lang="es-ES" dirty="0"/>
              <a:t>Países del tercer mundo ( a través de organizaciones médicas y humanitarias)</a:t>
            </a:r>
          </a:p>
          <a:p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="" xmlns:a16="http://schemas.microsoft.com/office/drawing/2014/main" id="{0FE1CA87-FCF6-4F6A-9F38-19F60222D11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76</a:t>
            </a:fld>
            <a:endParaRPr lang="en-U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2200" y="1070296"/>
            <a:ext cx="2304256" cy="1008112"/>
          </a:xfrm>
          <a:prstGeom prst="rect">
            <a:avLst/>
          </a:prstGeom>
        </p:spPr>
      </p:pic>
      <p:sp>
        <p:nvSpPr>
          <p:cNvPr id="6" name="Rectángulo 5">
            <a:hlinkClick r:id="rId4" action="ppaction://hlinksldjump"/>
            <a:extLst>
              <a:ext uri="{FF2B5EF4-FFF2-40B4-BE49-F238E27FC236}">
                <a16:creationId xmlns="" xmlns:a16="http://schemas.microsoft.com/office/drawing/2014/main" id="{A8E6C5B0-37DC-40A6-986C-29E806060800}"/>
              </a:ext>
            </a:extLst>
          </p:cNvPr>
          <p:cNvSpPr/>
          <p:nvPr/>
        </p:nvSpPr>
        <p:spPr>
          <a:xfrm>
            <a:off x="8472458" y="4663217"/>
            <a:ext cx="658958" cy="480283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492462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27584" y="0"/>
            <a:ext cx="8193574" cy="572700"/>
          </a:xfrm>
        </p:spPr>
        <p:txBody>
          <a:bodyPr/>
          <a:lstStyle/>
          <a:p>
            <a:r>
              <a:rPr lang="es-ES" dirty="0"/>
              <a:t>Productos sustitutivos</a:t>
            </a:r>
            <a:endParaRPr lang="en-US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311700" y="843558"/>
            <a:ext cx="8520600" cy="3725317"/>
          </a:xfrm>
        </p:spPr>
        <p:txBody>
          <a:bodyPr/>
          <a:lstStyle/>
          <a:p>
            <a:r>
              <a:rPr lang="es-ES" dirty="0">
                <a:solidFill>
                  <a:schemeClr val="tx1"/>
                </a:solidFill>
              </a:rPr>
              <a:t>Biomedicina</a:t>
            </a:r>
          </a:p>
          <a:p>
            <a:pPr lvl="1"/>
            <a:r>
              <a:rPr lang="es-ES" dirty="0">
                <a:solidFill>
                  <a:schemeClr val="tx1"/>
                </a:solidFill>
              </a:rPr>
              <a:t>Resonancia </a:t>
            </a:r>
            <a:r>
              <a:rPr lang="es-ES" dirty="0" err="1">
                <a:solidFill>
                  <a:schemeClr val="tx1"/>
                </a:solidFill>
              </a:rPr>
              <a:t>Magnetica</a:t>
            </a:r>
            <a:r>
              <a:rPr lang="es-ES" dirty="0">
                <a:solidFill>
                  <a:schemeClr val="tx1"/>
                </a:solidFill>
              </a:rPr>
              <a:t>: </a:t>
            </a:r>
            <a:r>
              <a:rPr lang="es-ES" dirty="0">
                <a:solidFill>
                  <a:srgbClr val="00B050"/>
                </a:solidFill>
              </a:rPr>
              <a:t>información 3D detallada</a:t>
            </a:r>
            <a:r>
              <a:rPr lang="es-ES" dirty="0">
                <a:solidFill>
                  <a:schemeClr val="tx1"/>
                </a:solidFill>
              </a:rPr>
              <a:t>, </a:t>
            </a:r>
            <a:r>
              <a:rPr lang="es-ES" dirty="0">
                <a:solidFill>
                  <a:srgbClr val="C00000"/>
                </a:solidFill>
              </a:rPr>
              <a:t>$1.4M!, instalación especial, gran tamaño</a:t>
            </a:r>
          </a:p>
          <a:p>
            <a:pPr lvl="1"/>
            <a:r>
              <a:rPr lang="es-ES" dirty="0">
                <a:solidFill>
                  <a:schemeClr val="tx1"/>
                </a:solidFill>
              </a:rPr>
              <a:t>´Tomografía computarizada (CT): </a:t>
            </a:r>
            <a:r>
              <a:rPr lang="es-ES" dirty="0">
                <a:solidFill>
                  <a:srgbClr val="00B050"/>
                </a:solidFill>
              </a:rPr>
              <a:t>información 3D detallada</a:t>
            </a:r>
            <a:r>
              <a:rPr lang="es-ES" dirty="0">
                <a:solidFill>
                  <a:schemeClr val="tx1"/>
                </a:solidFill>
              </a:rPr>
              <a:t>, </a:t>
            </a:r>
            <a:r>
              <a:rPr lang="es-ES" dirty="0">
                <a:solidFill>
                  <a:srgbClr val="C00000"/>
                </a:solidFill>
              </a:rPr>
              <a:t>$50k, gran tamaño, ionizante</a:t>
            </a:r>
          </a:p>
          <a:p>
            <a:pPr lvl="1"/>
            <a:r>
              <a:rPr lang="es-ES" dirty="0">
                <a:solidFill>
                  <a:schemeClr val="tx1"/>
                </a:solidFill>
              </a:rPr>
              <a:t>Radiografía: $5k, (</a:t>
            </a:r>
            <a:r>
              <a:rPr lang="es-ES" dirty="0">
                <a:solidFill>
                  <a:srgbClr val="C00000"/>
                </a:solidFill>
              </a:rPr>
              <a:t>invasivo)</a:t>
            </a:r>
          </a:p>
          <a:p>
            <a:pPr lvl="1"/>
            <a:r>
              <a:rPr lang="es-ES" dirty="0">
                <a:solidFill>
                  <a:schemeClr val="tx1"/>
                </a:solidFill>
              </a:rPr>
              <a:t>Ultrasonidos: gran </a:t>
            </a:r>
            <a:r>
              <a:rPr lang="es-ES" dirty="0" err="1">
                <a:solidFill>
                  <a:schemeClr val="tx1"/>
                </a:solidFill>
              </a:rPr>
              <a:t>amenza</a:t>
            </a:r>
            <a:r>
              <a:rPr lang="es-ES" dirty="0">
                <a:solidFill>
                  <a:srgbClr val="00B050"/>
                </a:solidFill>
              </a:rPr>
              <a:t>, portátil, barato</a:t>
            </a:r>
            <a:r>
              <a:rPr lang="es-ES" dirty="0">
                <a:solidFill>
                  <a:schemeClr val="tx1"/>
                </a:solidFill>
              </a:rPr>
              <a:t>, </a:t>
            </a:r>
            <a:r>
              <a:rPr lang="es-ES" dirty="0">
                <a:solidFill>
                  <a:srgbClr val="C00000"/>
                </a:solidFill>
              </a:rPr>
              <a:t>contacto físico y cooperación  </a:t>
            </a:r>
          </a:p>
          <a:p>
            <a:pPr marL="596900" lvl="1" indent="0">
              <a:buNone/>
            </a:pPr>
            <a:endParaRPr lang="es-ES" dirty="0">
              <a:solidFill>
                <a:schemeClr val="tx1"/>
              </a:solidFill>
            </a:endParaRPr>
          </a:p>
          <a:p>
            <a:pPr marL="596900" lvl="1" indent="0">
              <a:buNone/>
            </a:pPr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77</a:t>
            </a:fld>
            <a:endParaRPr lang="en-US" dirty="0"/>
          </a:p>
        </p:txBody>
      </p:sp>
      <p:pic>
        <p:nvPicPr>
          <p:cNvPr id="15" name="Imagen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0112" y="3368271"/>
            <a:ext cx="2428875" cy="1247775"/>
          </a:xfrm>
          <a:prstGeom prst="rect">
            <a:avLst/>
          </a:prstGeom>
        </p:spPr>
      </p:pic>
      <p:sp>
        <p:nvSpPr>
          <p:cNvPr id="6" name="Rectángulo 5">
            <a:hlinkClick r:id="rId4" action="ppaction://hlinksldjump"/>
            <a:extLst>
              <a:ext uri="{FF2B5EF4-FFF2-40B4-BE49-F238E27FC236}">
                <a16:creationId xmlns="" xmlns:a16="http://schemas.microsoft.com/office/drawing/2014/main" id="{18723EA4-8608-4921-9DB7-CD6A841FCA7F}"/>
              </a:ext>
            </a:extLst>
          </p:cNvPr>
          <p:cNvSpPr/>
          <p:nvPr/>
        </p:nvSpPr>
        <p:spPr>
          <a:xfrm>
            <a:off x="8472458" y="4659982"/>
            <a:ext cx="658958" cy="480283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6477134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55576" y="1169093"/>
            <a:ext cx="6216344" cy="572700"/>
          </a:xfrm>
        </p:spPr>
        <p:txBody>
          <a:bodyPr/>
          <a:lstStyle/>
          <a:p>
            <a:r>
              <a:rPr lang="es-ES" dirty="0"/>
              <a:t>Gracias por su atención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5508104" y="2067694"/>
            <a:ext cx="3623312" cy="1709092"/>
          </a:xfrm>
        </p:spPr>
        <p:txBody>
          <a:bodyPr/>
          <a:lstStyle/>
          <a:p>
            <a:pPr indent="-342000">
              <a:spcAft>
                <a:spcPts val="1800"/>
              </a:spcAft>
              <a:buFont typeface="+mj-lt"/>
              <a:buAutoNum type="arabicPeriod"/>
            </a:pPr>
            <a:r>
              <a:rPr lang="es-ES" sz="1400" dirty="0">
                <a:solidFill>
                  <a:srgbClr val="595959"/>
                </a:solidFill>
                <a:hlinkClick r:id="rId2" action="ppaction://hlinksldjump"/>
              </a:rPr>
              <a:t>Caracterización de componentes</a:t>
            </a:r>
            <a:endParaRPr lang="es-ES" sz="1400" dirty="0">
              <a:solidFill>
                <a:srgbClr val="595959"/>
              </a:solidFill>
            </a:endParaRPr>
          </a:p>
          <a:p>
            <a:pPr indent="-342000">
              <a:spcAft>
                <a:spcPts val="1800"/>
              </a:spcAft>
              <a:buFont typeface="+mj-lt"/>
              <a:buAutoNum type="arabicPeriod"/>
            </a:pPr>
            <a:r>
              <a:rPr lang="es-ES" sz="1400" dirty="0">
                <a:solidFill>
                  <a:srgbClr val="595959"/>
                </a:solidFill>
                <a:hlinkClick r:id="rId3" action="ppaction://hlinksldjump"/>
              </a:rPr>
              <a:t>Medida de velocidad y distancia</a:t>
            </a:r>
            <a:endParaRPr lang="es-ES" sz="1400" dirty="0">
              <a:solidFill>
                <a:srgbClr val="595959"/>
              </a:solidFill>
            </a:endParaRPr>
          </a:p>
          <a:p>
            <a:pPr indent="-342000">
              <a:spcAft>
                <a:spcPts val="600"/>
              </a:spcAft>
              <a:buFont typeface="+mj-lt"/>
              <a:buAutoNum type="arabicPeriod"/>
            </a:pPr>
            <a:r>
              <a:rPr lang="es-ES" sz="1400" dirty="0">
                <a:solidFill>
                  <a:srgbClr val="595959"/>
                </a:solidFill>
              </a:rPr>
              <a:t>Propuestas de mejora</a:t>
            </a:r>
          </a:p>
          <a:p>
            <a:pPr lvl="1" indent="-342000">
              <a:spcBef>
                <a:spcPts val="0"/>
              </a:spcBef>
              <a:buFont typeface="+mj-lt"/>
              <a:buAutoNum type="alphaLcParenR"/>
            </a:pPr>
            <a:r>
              <a:rPr lang="es-ES" sz="1100" dirty="0">
                <a:solidFill>
                  <a:srgbClr val="595959"/>
                </a:solidFill>
                <a:hlinkClick r:id="rId4" action="ppaction://hlinksldjump"/>
              </a:rPr>
              <a:t>Vivaldi</a:t>
            </a:r>
            <a:endParaRPr lang="es-ES" sz="1100" dirty="0">
              <a:solidFill>
                <a:srgbClr val="595959"/>
              </a:solidFill>
            </a:endParaRPr>
          </a:p>
          <a:p>
            <a:pPr lvl="1" indent="-342000">
              <a:spcBef>
                <a:spcPts val="0"/>
              </a:spcBef>
              <a:spcAft>
                <a:spcPts val="1200"/>
              </a:spcAft>
              <a:buFont typeface="+mj-lt"/>
              <a:buAutoNum type="alphaLcParenR"/>
            </a:pPr>
            <a:r>
              <a:rPr lang="es-ES" sz="1100" dirty="0">
                <a:solidFill>
                  <a:srgbClr val="595959"/>
                </a:solidFill>
                <a:hlinkClick r:id="rId5" action="ppaction://hlinksldjump"/>
              </a:rPr>
              <a:t>Receptor</a:t>
            </a:r>
            <a:endParaRPr lang="es-ES" sz="1100" dirty="0">
              <a:solidFill>
                <a:srgbClr val="595959"/>
              </a:solidFill>
            </a:endParaRPr>
          </a:p>
          <a:p>
            <a:pPr indent="-342000">
              <a:spcAft>
                <a:spcPts val="600"/>
              </a:spcAft>
              <a:buFont typeface="+mj-lt"/>
              <a:buAutoNum type="arabicPeriod"/>
            </a:pPr>
            <a:r>
              <a:rPr lang="es-ES" sz="1400" dirty="0">
                <a:solidFill>
                  <a:srgbClr val="595959"/>
                </a:solidFill>
              </a:rPr>
              <a:t>Análisis de negocio</a:t>
            </a:r>
          </a:p>
          <a:p>
            <a:pPr lvl="1" indent="-342000">
              <a:spcBef>
                <a:spcPts val="0"/>
              </a:spcBef>
              <a:buFont typeface="+mj-lt"/>
              <a:buAutoNum type="alphaLcParenR"/>
            </a:pPr>
            <a:r>
              <a:rPr lang="es-ES" sz="1100" dirty="0">
                <a:solidFill>
                  <a:srgbClr val="595959"/>
                </a:solidFill>
                <a:hlinkClick r:id="rId6" action="ppaction://hlinksldjump"/>
              </a:rPr>
              <a:t>ADAS</a:t>
            </a:r>
            <a:endParaRPr lang="es-ES" sz="1100" dirty="0">
              <a:solidFill>
                <a:srgbClr val="595959"/>
              </a:solidFill>
            </a:endParaRPr>
          </a:p>
          <a:p>
            <a:pPr lvl="1" indent="-342000">
              <a:spcBef>
                <a:spcPts val="0"/>
              </a:spcBef>
              <a:spcAft>
                <a:spcPts val="1200"/>
              </a:spcAft>
              <a:buFont typeface="+mj-lt"/>
              <a:buAutoNum type="alphaLcParenR"/>
            </a:pPr>
            <a:r>
              <a:rPr lang="es-ES" sz="1100" dirty="0">
                <a:solidFill>
                  <a:srgbClr val="595959"/>
                </a:solidFill>
                <a:hlinkClick r:id="rId7" action="ppaction://hlinksldjump"/>
              </a:rPr>
              <a:t>Bio</a:t>
            </a:r>
            <a:endParaRPr lang="es-ES" sz="1100" dirty="0">
              <a:solidFill>
                <a:srgbClr val="595959"/>
              </a:solidFill>
            </a:endParaRPr>
          </a:p>
          <a:p>
            <a:pPr indent="-342000">
              <a:spcAft>
                <a:spcPts val="1800"/>
              </a:spcAft>
              <a:buFont typeface="+mj-lt"/>
              <a:buAutoNum type="arabicPeriod"/>
            </a:pPr>
            <a:endParaRPr lang="es-ES" sz="1400" dirty="0">
              <a:solidFill>
                <a:srgbClr val="595959"/>
              </a:solidFill>
            </a:endParaRPr>
          </a:p>
          <a:p>
            <a:pPr indent="-342000">
              <a:spcAft>
                <a:spcPts val="1800"/>
              </a:spcAft>
              <a:buFont typeface="+mj-lt"/>
              <a:buAutoNum type="arabicPeriod"/>
            </a:pPr>
            <a:endParaRPr lang="es-ES" sz="1400" dirty="0">
              <a:solidFill>
                <a:srgbClr val="595959"/>
              </a:solidFill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s-ES" smtClean="0">
                <a:solidFill>
                  <a:srgbClr val="000000"/>
                </a:solidFill>
              </a:rPr>
              <a:pPr/>
              <a:t>78</a:t>
            </a:fld>
            <a:endParaRPr lang="es-ES">
              <a:solidFill>
                <a:srgbClr val="000000"/>
              </a:solidFill>
            </a:endParaRPr>
          </a:p>
        </p:txBody>
      </p:sp>
      <p:sp>
        <p:nvSpPr>
          <p:cNvPr id="5" name="Rectángulo 4">
            <a:hlinkClick r:id="rId8" action="ppaction://hlinksldjump"/>
            <a:extLst>
              <a:ext uri="{FF2B5EF4-FFF2-40B4-BE49-F238E27FC236}">
                <a16:creationId xmlns="" xmlns:a16="http://schemas.microsoft.com/office/drawing/2014/main" id="{12C598A6-ACDD-4802-AF53-73FB8551D3CB}"/>
              </a:ext>
            </a:extLst>
          </p:cNvPr>
          <p:cNvSpPr/>
          <p:nvPr/>
        </p:nvSpPr>
        <p:spPr>
          <a:xfrm>
            <a:off x="8472458" y="4663217"/>
            <a:ext cx="658958" cy="480283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747606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8</a:t>
            </a:fld>
            <a:endParaRPr lang="en-US"/>
          </a:p>
        </p:txBody>
      </p:sp>
      <p:grpSp>
        <p:nvGrpSpPr>
          <p:cNvPr id="12" name="Grupo 11"/>
          <p:cNvGrpSpPr/>
          <p:nvPr/>
        </p:nvGrpSpPr>
        <p:grpSpPr>
          <a:xfrm>
            <a:off x="7334135" y="987574"/>
            <a:ext cx="1147995" cy="515403"/>
            <a:chOff x="4216093" y="706109"/>
            <a:chExt cx="1147995" cy="515403"/>
          </a:xfrm>
        </p:grpSpPr>
        <p:sp>
          <p:nvSpPr>
            <p:cNvPr id="6" name="Elipse 5"/>
            <p:cNvSpPr/>
            <p:nvPr/>
          </p:nvSpPr>
          <p:spPr>
            <a:xfrm>
              <a:off x="4729432" y="933480"/>
              <a:ext cx="288032" cy="28803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>
                <a:solidFill>
                  <a:schemeClr val="tx1"/>
                </a:solidFill>
              </a:endParaRPr>
            </a:p>
          </p:txBody>
        </p:sp>
        <p:cxnSp>
          <p:nvCxnSpPr>
            <p:cNvPr id="7" name="Conector recto de flecha 6"/>
            <p:cNvCxnSpPr/>
            <p:nvPr/>
          </p:nvCxnSpPr>
          <p:spPr>
            <a:xfrm flipH="1">
              <a:off x="4766745" y="973949"/>
              <a:ext cx="207640" cy="2107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Conector recto de flecha 7"/>
            <p:cNvCxnSpPr>
              <a:stCxn id="6" idx="1"/>
              <a:endCxn id="6" idx="5"/>
            </p:cNvCxnSpPr>
            <p:nvPr/>
          </p:nvCxnSpPr>
          <p:spPr>
            <a:xfrm>
              <a:off x="4771613" y="975661"/>
              <a:ext cx="203670" cy="2036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ector recto de flecha 8"/>
            <p:cNvCxnSpPr/>
            <p:nvPr/>
          </p:nvCxnSpPr>
          <p:spPr>
            <a:xfrm flipH="1">
              <a:off x="4869113" y="706109"/>
              <a:ext cx="2747" cy="24450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ector recto de flecha 9"/>
            <p:cNvCxnSpPr/>
            <p:nvPr/>
          </p:nvCxnSpPr>
          <p:spPr>
            <a:xfrm>
              <a:off x="5012257" y="1114001"/>
              <a:ext cx="351831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ector recto de flecha 10"/>
            <p:cNvCxnSpPr/>
            <p:nvPr/>
          </p:nvCxnSpPr>
          <p:spPr>
            <a:xfrm>
              <a:off x="4216093" y="1114001"/>
              <a:ext cx="50405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upo 24"/>
          <p:cNvGrpSpPr/>
          <p:nvPr/>
        </p:nvGrpSpPr>
        <p:grpSpPr>
          <a:xfrm>
            <a:off x="971600" y="1559021"/>
            <a:ext cx="6614563" cy="3286622"/>
            <a:chOff x="611560" y="1267473"/>
            <a:chExt cx="6048672" cy="3096344"/>
          </a:xfrm>
        </p:grpSpPr>
        <p:graphicFrame>
          <p:nvGraphicFramePr>
            <p:cNvPr id="5" name="Gráfico 4">
              <a:extLst>
                <a:ext uri="{FF2B5EF4-FFF2-40B4-BE49-F238E27FC236}">
                  <a16:creationId xmlns="" xmlns:a16="http://schemas.microsoft.com/office/drawing/2014/main" id="{1C61A7BC-C99A-4B66-8A6C-D92D405CC40E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14476957"/>
                </p:ext>
              </p:extLst>
            </p:nvPr>
          </p:nvGraphicFramePr>
          <p:xfrm>
            <a:off x="611560" y="1267473"/>
            <a:ext cx="6048672" cy="309634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cxnSp>
          <p:nvCxnSpPr>
            <p:cNvPr id="21" name="Conector recto 20"/>
            <p:cNvCxnSpPr/>
            <p:nvPr/>
          </p:nvCxnSpPr>
          <p:spPr>
            <a:xfrm>
              <a:off x="4031656" y="1635646"/>
              <a:ext cx="0" cy="2334920"/>
            </a:xfrm>
            <a:prstGeom prst="line">
              <a:avLst/>
            </a:prstGeom>
            <a:ln w="222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ector recto 21"/>
            <p:cNvCxnSpPr/>
            <p:nvPr/>
          </p:nvCxnSpPr>
          <p:spPr>
            <a:xfrm>
              <a:off x="5553463" y="1635646"/>
              <a:ext cx="0" cy="2334920"/>
            </a:xfrm>
            <a:prstGeom prst="line">
              <a:avLst/>
            </a:prstGeom>
            <a:ln w="222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Marcador de texto 1"/>
          <p:cNvSpPr>
            <a:spLocks noGrp="1"/>
          </p:cNvSpPr>
          <p:nvPr>
            <p:ph type="body" idx="1"/>
          </p:nvPr>
        </p:nvSpPr>
        <p:spPr>
          <a:xfrm>
            <a:off x="240698" y="916409"/>
            <a:ext cx="7904091" cy="720079"/>
          </a:xfrm>
        </p:spPr>
        <p:txBody>
          <a:bodyPr/>
          <a:lstStyle/>
          <a:p>
            <a:pPr algn="just"/>
            <a:r>
              <a:rPr lang="es-ES" sz="2000" dirty="0">
                <a:solidFill>
                  <a:schemeClr val="tx1"/>
                </a:solidFill>
              </a:rPr>
              <a:t>El </a:t>
            </a:r>
            <a:r>
              <a:rPr lang="es-ES" sz="2000" b="1" dirty="0" err="1">
                <a:solidFill>
                  <a:schemeClr val="tx1"/>
                </a:solidFill>
              </a:rPr>
              <a:t>datasheet</a:t>
            </a:r>
            <a:r>
              <a:rPr lang="es-ES" sz="2000" dirty="0">
                <a:solidFill>
                  <a:schemeClr val="tx1"/>
                </a:solidFill>
              </a:rPr>
              <a:t> indica unas pérdidas de conversión de </a:t>
            </a:r>
            <a:r>
              <a:rPr lang="es-ES" sz="2000" b="1" dirty="0">
                <a:solidFill>
                  <a:schemeClr val="tx1"/>
                </a:solidFill>
              </a:rPr>
              <a:t>6,8 dB</a:t>
            </a:r>
          </a:p>
          <a:p>
            <a:pPr marL="114300" indent="0" algn="just">
              <a:buNone/>
            </a:pPr>
            <a:r>
              <a:rPr lang="es-ES" sz="2000" dirty="0">
                <a:solidFill>
                  <a:schemeClr val="tx1"/>
                </a:solidFill>
              </a:rPr>
              <a:t> </a:t>
            </a:r>
          </a:p>
          <a:p>
            <a:pPr lvl="1"/>
            <a:endParaRPr lang="es-ES" sz="2400" dirty="0">
              <a:solidFill>
                <a:schemeClr val="tx1"/>
              </a:solidFill>
            </a:endParaRPr>
          </a:p>
        </p:txBody>
      </p:sp>
      <p:sp>
        <p:nvSpPr>
          <p:cNvPr id="16" name="Título 1"/>
          <p:cNvSpPr txBox="1">
            <a:spLocks/>
          </p:cNvSpPr>
          <p:nvPr/>
        </p:nvSpPr>
        <p:spPr>
          <a:xfrm>
            <a:off x="910951" y="55866"/>
            <a:ext cx="7860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 dirty="0"/>
              <a:t>Mezclador ADL5350</a:t>
            </a:r>
            <a:endParaRPr lang="en-US" dirty="0">
              <a:solidFill>
                <a:srgbClr val="595959"/>
              </a:solidFill>
            </a:endParaRPr>
          </a:p>
        </p:txBody>
      </p:sp>
      <p:sp>
        <p:nvSpPr>
          <p:cNvPr id="17" name="Rectángulo 16">
            <a:hlinkClick r:id="rId3" action="ppaction://hlinksldjump"/>
            <a:extLst>
              <a:ext uri="{FF2B5EF4-FFF2-40B4-BE49-F238E27FC236}">
                <a16:creationId xmlns="" xmlns:a16="http://schemas.microsoft.com/office/drawing/2014/main" id="{89F2650F-90AF-4038-BEDD-E938883DC1E7}"/>
              </a:ext>
            </a:extLst>
          </p:cNvPr>
          <p:cNvSpPr/>
          <p:nvPr/>
        </p:nvSpPr>
        <p:spPr>
          <a:xfrm>
            <a:off x="8472458" y="4663217"/>
            <a:ext cx="658958" cy="480283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885537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280246" y="914612"/>
            <a:ext cx="8520600" cy="360040"/>
          </a:xfrm>
        </p:spPr>
        <p:txBody>
          <a:bodyPr/>
          <a:lstStyle/>
          <a:p>
            <a:r>
              <a:rPr lang="es-ES" dirty="0">
                <a:solidFill>
                  <a:schemeClr val="tx1"/>
                </a:solidFill>
              </a:rPr>
              <a:t>La ganancia medida del filtro es</a:t>
            </a:r>
            <a:endParaRPr lang="es-ES" b="0" dirty="0">
              <a:solidFill>
                <a:schemeClr val="tx1"/>
              </a:solidFill>
            </a:endParaRPr>
          </a:p>
          <a:p>
            <a:r>
              <a:rPr lang="es-ES" b="0" dirty="0">
                <a:solidFill>
                  <a:schemeClr val="tx1"/>
                </a:solidFill>
              </a:rPr>
              <a:t>40 dB/</a:t>
            </a:r>
            <a:r>
              <a:rPr lang="es-ES" b="0" dirty="0" err="1">
                <a:solidFill>
                  <a:schemeClr val="tx1"/>
                </a:solidFill>
              </a:rPr>
              <a:t>dec</a:t>
            </a:r>
            <a:r>
              <a:rPr lang="es-ES" b="0" dirty="0">
                <a:solidFill>
                  <a:schemeClr val="tx1"/>
                </a:solidFill>
              </a:rPr>
              <a:t>. =&gt; Orden 2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9</a:t>
            </a:fld>
            <a:endParaRPr lang="en-US"/>
          </a:p>
        </p:txBody>
      </p:sp>
      <p:graphicFrame>
        <p:nvGraphicFramePr>
          <p:cNvPr id="5" name="Gráfico 4">
            <a:extLst>
              <a:ext uri="{FF2B5EF4-FFF2-40B4-BE49-F238E27FC236}">
                <a16:creationId xmlns="" xmlns:a16="http://schemas.microsoft.com/office/drawing/2014/main" id="{61AB1FB1-A6FC-48BF-94BC-78AA3F217CC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89099944"/>
              </p:ext>
            </p:extLst>
          </p:nvPr>
        </p:nvGraphicFramePr>
        <p:xfrm>
          <a:off x="827584" y="1707654"/>
          <a:ext cx="6667500" cy="32908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6" name="Conector recto 5"/>
          <p:cNvCxnSpPr/>
          <p:nvPr/>
        </p:nvCxnSpPr>
        <p:spPr>
          <a:xfrm>
            <a:off x="4211960" y="1707654"/>
            <a:ext cx="0" cy="2664296"/>
          </a:xfrm>
          <a:prstGeom prst="line">
            <a:avLst/>
          </a:prstGeom>
          <a:ln w="222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9"/>
          <p:cNvCxnSpPr/>
          <p:nvPr/>
        </p:nvCxnSpPr>
        <p:spPr>
          <a:xfrm flipH="1">
            <a:off x="4284145" y="2198671"/>
            <a:ext cx="619933" cy="304533"/>
          </a:xfrm>
          <a:prstGeom prst="line">
            <a:avLst/>
          </a:prstGeom>
          <a:ln w="222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ítulo 1"/>
          <p:cNvSpPr txBox="1">
            <a:spLocks/>
          </p:cNvSpPr>
          <p:nvPr/>
        </p:nvSpPr>
        <p:spPr>
          <a:xfrm>
            <a:off x="910951" y="55866"/>
            <a:ext cx="7860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 dirty="0"/>
              <a:t>Filtro Paso Bajo. </a:t>
            </a:r>
            <a:r>
              <a:rPr lang="es-ES" sz="2400" dirty="0">
                <a:solidFill>
                  <a:srgbClr val="595959"/>
                </a:solidFill>
              </a:rPr>
              <a:t>Respuesta en frecuencia</a:t>
            </a:r>
            <a:endParaRPr lang="en-US" dirty="0">
              <a:solidFill>
                <a:srgbClr val="595959"/>
              </a:solidFill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118695" y="776148"/>
            <a:ext cx="2507704" cy="685998"/>
          </a:xfrm>
          <a:prstGeom prst="rect">
            <a:avLst/>
          </a:prstGeom>
        </p:spPr>
      </p:pic>
      <p:sp>
        <p:nvSpPr>
          <p:cNvPr id="9" name="Rectángulo 8">
            <a:hlinkClick r:id="rId4" action="ppaction://hlinksldjump"/>
            <a:extLst>
              <a:ext uri="{FF2B5EF4-FFF2-40B4-BE49-F238E27FC236}">
                <a16:creationId xmlns="" xmlns:a16="http://schemas.microsoft.com/office/drawing/2014/main" id="{AA5ACEF2-8559-49D9-9D0A-E52BC046DE2C}"/>
              </a:ext>
            </a:extLst>
          </p:cNvPr>
          <p:cNvSpPr/>
          <p:nvPr/>
        </p:nvSpPr>
        <p:spPr>
          <a:xfrm>
            <a:off x="8472458" y="4659982"/>
            <a:ext cx="658958" cy="480283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29011752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3_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4_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9999</TotalTime>
  <Words>2536</Words>
  <Application>Microsoft Office PowerPoint</Application>
  <PresentationFormat>Presentación en pantalla (16:9)</PresentationFormat>
  <Paragraphs>497</Paragraphs>
  <Slides>78</Slides>
  <Notes>43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5</vt:i4>
      </vt:variant>
      <vt:variant>
        <vt:lpstr>Títulos de diapositiva</vt:lpstr>
      </vt:variant>
      <vt:variant>
        <vt:i4>78</vt:i4>
      </vt:variant>
    </vt:vector>
  </HeadingPairs>
  <TitlesOfParts>
    <vt:vector size="90" baseType="lpstr">
      <vt:lpstr>Arial</vt:lpstr>
      <vt:lpstr>Arial Narrow</vt:lpstr>
      <vt:lpstr>Calibri</vt:lpstr>
      <vt:lpstr>Cambria Math</vt:lpstr>
      <vt:lpstr>Times New Roman</vt:lpstr>
      <vt:lpstr>Wingdings</vt:lpstr>
      <vt:lpstr>Wingdings 2</vt:lpstr>
      <vt:lpstr>Simple Light</vt:lpstr>
      <vt:lpstr>1_Simple Light</vt:lpstr>
      <vt:lpstr>2_Simple Light</vt:lpstr>
      <vt:lpstr>3_Simple Light</vt:lpstr>
      <vt:lpstr>4_Simple Light</vt:lpstr>
      <vt:lpstr>   CW-Radar</vt:lpstr>
      <vt:lpstr>Índice</vt:lpstr>
      <vt:lpstr>Diagrama original</vt:lpstr>
      <vt:lpstr>Dipolo</vt:lpstr>
      <vt:lpstr>LNA. Ganancia</vt:lpstr>
      <vt:lpstr>Presentación de PowerPoint</vt:lpstr>
      <vt:lpstr>Presentación de PowerPoint</vt:lpstr>
      <vt:lpstr>Presentación de PowerPoint</vt:lpstr>
      <vt:lpstr>Presentación de PowerPoint</vt:lpstr>
      <vt:lpstr>Índice</vt:lpstr>
      <vt:lpstr>Dimensionamiento de parámetros</vt:lpstr>
      <vt:lpstr>Linealización del VCO</vt:lpstr>
      <vt:lpstr>Presentación de PowerPoint</vt:lpstr>
      <vt:lpstr>Presentación de PowerPoint</vt:lpstr>
      <vt:lpstr>Presentación de PowerPoint</vt:lpstr>
      <vt:lpstr>Puerta Metálica</vt:lpstr>
      <vt:lpstr>Presentación de PowerPoint</vt:lpstr>
      <vt:lpstr>Presentación de PowerPoint</vt:lpstr>
      <vt:lpstr>Índice</vt:lpstr>
      <vt:lpstr>Diseño de Antena Vivaldi</vt:lpstr>
      <vt:lpstr>Antena Vivaldi</vt:lpstr>
      <vt:lpstr>Antena Vivaldi</vt:lpstr>
      <vt:lpstr>Antena Vivaldi</vt:lpstr>
      <vt:lpstr>Antena Vivaldi</vt:lpstr>
      <vt:lpstr>Antena Vivaldi</vt:lpstr>
      <vt:lpstr>Antena Vivaldi</vt:lpstr>
      <vt:lpstr>Diseño de Antena Vivaldi</vt:lpstr>
      <vt:lpstr>Diseño de Antena Vivaldi</vt:lpstr>
      <vt:lpstr>Diseño de Antena Vivaldi</vt:lpstr>
      <vt:lpstr>Diseño de Antena Vivaldi</vt:lpstr>
      <vt:lpstr>Diseño de Antena Vivaldi</vt:lpstr>
      <vt:lpstr>Diseño de Antena Vivaldi</vt:lpstr>
      <vt:lpstr>Diseño de Antena Vivaldi</vt:lpstr>
      <vt:lpstr>Diseño de Antena Vivaldi</vt:lpstr>
      <vt:lpstr>Diseño de Antena Vivaldi</vt:lpstr>
      <vt:lpstr>Diseño de Antena Vivaldi</vt:lpstr>
      <vt:lpstr>Diseño de Antena Vivaldi</vt:lpstr>
      <vt:lpstr>Diseño de Antena Vivaldi</vt:lpstr>
      <vt:lpstr>Diseño de Antena Vivaldi</vt:lpstr>
      <vt:lpstr>Diseño de Antena Vivaldi</vt:lpstr>
      <vt:lpstr>Diseño de Antena Vivaldi</vt:lpstr>
      <vt:lpstr>Diseño de Antena Vivaldi</vt:lpstr>
      <vt:lpstr>Presentación de PowerPoint</vt:lpstr>
      <vt:lpstr>Presentación de PowerPoint</vt:lpstr>
      <vt:lpstr>Esquema Receptor (Parte Digital)</vt:lpstr>
      <vt:lpstr>Presentación de PowerPoint</vt:lpstr>
      <vt:lpstr>Divisor de potencia. Wilkinson de 5 salidas</vt:lpstr>
      <vt:lpstr>Divisor de potencia. Wilkinson de 5 salidas</vt:lpstr>
      <vt:lpstr>Diseño propio. Reflexión y transmisión</vt:lpstr>
      <vt:lpstr>Diseño propio. Aislamiento</vt:lpstr>
      <vt:lpstr>1er Diseño Electromagnético (0.89 – 2,2 GHz)</vt:lpstr>
      <vt:lpstr>Presentación de PowerPoint</vt:lpstr>
      <vt:lpstr>Presentación de PowerPoint</vt:lpstr>
      <vt:lpstr>Búsqueda de componentes</vt:lpstr>
      <vt:lpstr>Búsqueda de componentes. VCO</vt:lpstr>
      <vt:lpstr>Presentación de PowerPoint</vt:lpstr>
      <vt:lpstr>Nuevo esquema. 4 antenas RX.   </vt:lpstr>
      <vt:lpstr>4 antenas RX. Estimación de Ganancia  </vt:lpstr>
      <vt:lpstr>4 antenas RX. Estimación de Ganancia  </vt:lpstr>
      <vt:lpstr>Nuevo esquema. 4 antenas RX.   </vt:lpstr>
      <vt:lpstr>Nuevo esquema. 4 antenas RX.   </vt:lpstr>
      <vt:lpstr>Índice</vt:lpstr>
      <vt:lpstr>Presentación de PowerPoint</vt:lpstr>
      <vt:lpstr>Rivalidad entre competidores existentes</vt:lpstr>
      <vt:lpstr>Rivalidad entre competidores existentes</vt:lpstr>
      <vt:lpstr>Rivalidad entre competidores existentes</vt:lpstr>
      <vt:lpstr>Amenaza de Productos Sustitutivos</vt:lpstr>
      <vt:lpstr>Amenaza de Nuevos Entrantes</vt:lpstr>
      <vt:lpstr>Poder de Negociación de Proveedores</vt:lpstr>
      <vt:lpstr>Poder de Negociación de Clientes</vt:lpstr>
      <vt:lpstr>Aplicaciones biomédicas</vt:lpstr>
      <vt:lpstr>Aplicaciones biomédidas. UWB radar</vt:lpstr>
      <vt:lpstr>Competencia</vt:lpstr>
      <vt:lpstr>Amenaza de nuevos entrantes</vt:lpstr>
      <vt:lpstr>Proveedores</vt:lpstr>
      <vt:lpstr>Clientes</vt:lpstr>
      <vt:lpstr>Productos sustitutivos</vt:lpstr>
      <vt:lpstr>Gracias por su atención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TSCO</dc:title>
  <dc:creator>dmartinez</dc:creator>
  <cp:lastModifiedBy>Daniel Martinez</cp:lastModifiedBy>
  <cp:revision>400</cp:revision>
  <dcterms:modified xsi:type="dcterms:W3CDTF">2018-06-13T08:39:19Z</dcterms:modified>
  <cp:contentStatus>Final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MarkAsFinal">
    <vt:bool>true</vt:bool>
  </property>
</Properties>
</file>